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1" r:id="rId3"/>
    <p:sldId id="258" r:id="rId4"/>
    <p:sldId id="259" r:id="rId5"/>
    <p:sldId id="260" r:id="rId6"/>
    <p:sldId id="268" r:id="rId7"/>
    <p:sldId id="263" r:id="rId8"/>
    <p:sldId id="264" r:id="rId9"/>
    <p:sldId id="265" r:id="rId10"/>
    <p:sldId id="266" r:id="rId11"/>
    <p:sldId id="269" r:id="rId12"/>
    <p:sldId id="270" r:id="rId13"/>
    <p:sldId id="271" r:id="rId14"/>
    <p:sldId id="267" r:id="rId15"/>
    <p:sldId id="272" r:id="rId16"/>
    <p:sldId id="273" r:id="rId17"/>
    <p:sldId id="274"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senza titolo" id="{5810532A-77C1-4269-82FE-E27266502C02}">
          <p14:sldIdLst>
            <p14:sldId id="256"/>
            <p14:sldId id="261"/>
            <p14:sldId id="258"/>
            <p14:sldId id="259"/>
            <p14:sldId id="260"/>
            <p14:sldId id="268"/>
            <p14:sldId id="263"/>
            <p14:sldId id="264"/>
            <p14:sldId id="265"/>
            <p14:sldId id="266"/>
            <p14:sldId id="269"/>
            <p14:sldId id="270"/>
            <p14:sldId id="271"/>
            <p14:sldId id="267"/>
            <p14:sldId id="272"/>
            <p14:sldId id="273"/>
            <p14:sldId id="274"/>
            <p14:sldId id="275"/>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41C107-2DC6-4874-ACE4-1DE84C5E417C}"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it-IT"/>
        </a:p>
      </dgm:t>
    </dgm:pt>
    <dgm:pt modelId="{38ADD741-85DA-4D5C-9588-93FF1F63B6E6}">
      <dgm:prSet custT="1"/>
      <dgm:spPr/>
      <dgm:t>
        <a:bodyPr/>
        <a:lstStyle/>
        <a:p>
          <a:pPr rtl="0"/>
          <a:r>
            <a:rPr lang="it-IT" sz="2000" b="1" dirty="0" smtClean="0">
              <a:solidFill>
                <a:schemeClr val="accent2">
                  <a:lumMod val="75000"/>
                </a:schemeClr>
              </a:solidFill>
            </a:rPr>
            <a:t>NUOVE FORMAZIONI E NUOVI PARTITI</a:t>
          </a:r>
        </a:p>
        <a:p>
          <a:pPr rtl="0"/>
          <a:r>
            <a:rPr lang="it-IT" sz="1800" dirty="0" smtClean="0"/>
            <a:t>I </a:t>
          </a:r>
          <a:r>
            <a:rPr lang="it-IT" sz="1600" dirty="0" smtClean="0"/>
            <a:t>partiti o le nuove formazioni che non sono in Parlamento o non hanno un proprio gruppo per candidarsi dovranno raccogliere, per le prossime elezioni, 750 firme (a fronte delle precedenti 1500-2000 circa) per ognuno dei 65 seggi plurinominali. A partire dal prossimo turno elettorale il numero verrà raddoppiato. Sempre e solo per questa tornata, gli avvocati della Cassazione potranno autenticare le firme per le liste elettorali. Sono esentati dalla raccolta i partiti che si sono formati prima del 15 aprile 2017.</a:t>
          </a:r>
          <a:endParaRPr lang="it-IT" sz="1600" dirty="0"/>
        </a:p>
      </dgm:t>
    </dgm:pt>
    <dgm:pt modelId="{8D93C4E1-CBF2-4245-973B-C3857FA3E6C4}" type="parTrans" cxnId="{D72CFF7A-D224-4626-A6A0-92F0E7E3422E}">
      <dgm:prSet/>
      <dgm:spPr/>
      <dgm:t>
        <a:bodyPr/>
        <a:lstStyle/>
        <a:p>
          <a:endParaRPr lang="it-IT"/>
        </a:p>
      </dgm:t>
    </dgm:pt>
    <dgm:pt modelId="{E6CD7994-AAB2-4A94-85AD-A5D94A7C6E17}" type="sibTrans" cxnId="{D72CFF7A-D224-4626-A6A0-92F0E7E3422E}">
      <dgm:prSet/>
      <dgm:spPr/>
      <dgm:t>
        <a:bodyPr/>
        <a:lstStyle/>
        <a:p>
          <a:endParaRPr lang="it-IT"/>
        </a:p>
      </dgm:t>
    </dgm:pt>
    <dgm:pt modelId="{DB9DEC02-8341-4387-A3C8-6A445DDE1473}">
      <dgm:prSet custT="1"/>
      <dgm:spPr/>
      <dgm:t>
        <a:bodyPr/>
        <a:lstStyle/>
        <a:p>
          <a:pPr rtl="0"/>
          <a:r>
            <a:rPr lang="it-IT" sz="2000" b="1" dirty="0" smtClean="0">
              <a:solidFill>
                <a:schemeClr val="accent2">
                  <a:lumMod val="75000"/>
                </a:schemeClr>
              </a:solidFill>
            </a:rPr>
            <a:t>UNICA SCHEDA E DIVIETO DI VOTO DISGIUNTO</a:t>
          </a:r>
        </a:p>
        <a:p>
          <a:pPr rtl="0"/>
          <a:r>
            <a:rPr lang="it-IT" sz="1600" dirty="0" smtClean="0"/>
            <a:t>Sarà messa a disposizione dell’elettore un’</a:t>
          </a:r>
          <a:r>
            <a:rPr lang="it-IT" sz="1600" u="sng" dirty="0" smtClean="0"/>
            <a:t>unica scheda elettorale </a:t>
          </a:r>
          <a:r>
            <a:rPr lang="it-IT" sz="1600" dirty="0" smtClean="0"/>
            <a:t>ove esprimere il voto e sarà </a:t>
          </a:r>
          <a:r>
            <a:rPr lang="it-IT" sz="1600" u="sng" dirty="0" smtClean="0"/>
            <a:t>vietato quello disgiunto (a differenza di quello che accade nelle elezioni regionali)</a:t>
          </a:r>
          <a:r>
            <a:rPr lang="it-IT" sz="1600" dirty="0" smtClean="0"/>
            <a:t>, cioè la possibilità di votare un candidato nel collegio uninominale e una lista a lui non collegata nella parte proporzionale (come invece consentiva il </a:t>
          </a:r>
          <a:r>
            <a:rPr lang="it-IT" sz="1600" dirty="0" err="1" smtClean="0"/>
            <a:t>Mattarellum</a:t>
          </a:r>
          <a:r>
            <a:rPr lang="it-IT" sz="1600" dirty="0" smtClean="0"/>
            <a:t> che per questo prevedeva due schede diverse). </a:t>
          </a:r>
        </a:p>
        <a:p>
          <a:r>
            <a:rPr lang="it-IT" sz="1600" dirty="0" smtClean="0"/>
            <a:t>Nell’unica scheda, il nome del candidato nel collegio maggioritario (uninominale) sarà affiancato dai simboli dei partiti che lo sostengono, con i nomi dei candidati dei listini. L'elettore, pertanto, dovrà scegliere un abbinamento candidato-partito.</a:t>
          </a:r>
        </a:p>
        <a:p>
          <a:r>
            <a:rPr lang="it-IT" sz="1600" dirty="0" smtClean="0"/>
            <a:t>Barrando il simbolo del partito il voto andrà al candidato del collegio ed al partito, per la parte proporzionale. I voti degli elettori che avranno barrato solo il nome del candidato del collegio uninominale saranno distribuiti proporzionalmente ai partiti che sostengono quel collegio.</a:t>
          </a:r>
          <a:endParaRPr lang="it-IT" sz="1600" dirty="0">
            <a:solidFill>
              <a:schemeClr val="accent2">
                <a:lumMod val="75000"/>
              </a:schemeClr>
            </a:solidFill>
          </a:endParaRPr>
        </a:p>
      </dgm:t>
    </dgm:pt>
    <dgm:pt modelId="{F9401258-5FA2-477A-BC15-9C1FF6B16119}" type="parTrans" cxnId="{8C4F6456-C5DE-4B9E-A937-F1385DA2B932}">
      <dgm:prSet/>
      <dgm:spPr/>
      <dgm:t>
        <a:bodyPr/>
        <a:lstStyle/>
        <a:p>
          <a:endParaRPr lang="it-IT"/>
        </a:p>
      </dgm:t>
    </dgm:pt>
    <dgm:pt modelId="{B05EAE52-B0DC-4112-96C7-EE807665831C}" type="sibTrans" cxnId="{8C4F6456-C5DE-4B9E-A937-F1385DA2B932}">
      <dgm:prSet/>
      <dgm:spPr/>
      <dgm:t>
        <a:bodyPr/>
        <a:lstStyle/>
        <a:p>
          <a:endParaRPr lang="it-IT"/>
        </a:p>
      </dgm:t>
    </dgm:pt>
    <dgm:pt modelId="{66D157F4-E7E0-4DD3-972C-64A79668EE6B}" type="pres">
      <dgm:prSet presAssocID="{6F41C107-2DC6-4874-ACE4-1DE84C5E417C}" presName="compositeShape" presStyleCnt="0">
        <dgm:presLayoutVars>
          <dgm:dir/>
          <dgm:resizeHandles/>
        </dgm:presLayoutVars>
      </dgm:prSet>
      <dgm:spPr/>
      <dgm:t>
        <a:bodyPr/>
        <a:lstStyle/>
        <a:p>
          <a:endParaRPr lang="it-IT"/>
        </a:p>
      </dgm:t>
    </dgm:pt>
    <dgm:pt modelId="{6A5EB0E5-C348-4425-AE78-6851119F90D5}" type="pres">
      <dgm:prSet presAssocID="{6F41C107-2DC6-4874-ACE4-1DE84C5E417C}" presName="pyramid" presStyleLbl="node1" presStyleIdx="0" presStyleCnt="1"/>
      <dgm:spPr/>
    </dgm:pt>
    <dgm:pt modelId="{132C633A-5CD2-4051-92EE-8B1ECC8DE68B}" type="pres">
      <dgm:prSet presAssocID="{6F41C107-2DC6-4874-ACE4-1DE84C5E417C}" presName="theList" presStyleCnt="0"/>
      <dgm:spPr/>
    </dgm:pt>
    <dgm:pt modelId="{C2355971-A737-4BBD-9F3C-78B79ACC09B9}" type="pres">
      <dgm:prSet presAssocID="{38ADD741-85DA-4D5C-9588-93FF1F63B6E6}" presName="aNode" presStyleLbl="fgAcc1" presStyleIdx="0" presStyleCnt="2" custScaleX="207400" custScaleY="1667742" custLinFactY="-150226" custLinFactNeighborX="-50159" custLinFactNeighborY="-200000">
        <dgm:presLayoutVars>
          <dgm:bulletEnabled val="1"/>
        </dgm:presLayoutVars>
      </dgm:prSet>
      <dgm:spPr/>
      <dgm:t>
        <a:bodyPr/>
        <a:lstStyle/>
        <a:p>
          <a:endParaRPr lang="it-IT"/>
        </a:p>
      </dgm:t>
    </dgm:pt>
    <dgm:pt modelId="{608EEBFB-0F38-4C92-BBBB-5BF03BE97C3D}" type="pres">
      <dgm:prSet presAssocID="{38ADD741-85DA-4D5C-9588-93FF1F63B6E6}" presName="aSpace" presStyleCnt="0"/>
      <dgm:spPr/>
    </dgm:pt>
    <dgm:pt modelId="{16CD53B5-0DBB-45F6-BDE1-AB967A4D8C85}" type="pres">
      <dgm:prSet presAssocID="{DB9DEC02-8341-4387-A3C8-6A445DDE1473}" presName="aNode" presStyleLbl="fgAcc1" presStyleIdx="1" presStyleCnt="2" custScaleX="254731" custScaleY="2000000" custLinFactY="180681" custLinFactNeighborY="200000">
        <dgm:presLayoutVars>
          <dgm:bulletEnabled val="1"/>
        </dgm:presLayoutVars>
      </dgm:prSet>
      <dgm:spPr/>
      <dgm:t>
        <a:bodyPr/>
        <a:lstStyle/>
        <a:p>
          <a:endParaRPr lang="it-IT"/>
        </a:p>
      </dgm:t>
    </dgm:pt>
    <dgm:pt modelId="{3840538E-0850-4FC0-BF42-CB665245B706}" type="pres">
      <dgm:prSet presAssocID="{DB9DEC02-8341-4387-A3C8-6A445DDE1473}" presName="aSpace" presStyleCnt="0"/>
      <dgm:spPr/>
    </dgm:pt>
  </dgm:ptLst>
  <dgm:cxnLst>
    <dgm:cxn modelId="{8E8C5FE8-60A7-49B7-AD6F-CCCCD5C6041E}" type="presOf" srcId="{38ADD741-85DA-4D5C-9588-93FF1F63B6E6}" destId="{C2355971-A737-4BBD-9F3C-78B79ACC09B9}" srcOrd="0" destOrd="0" presId="urn:microsoft.com/office/officeart/2005/8/layout/pyramid2"/>
    <dgm:cxn modelId="{8C4F6456-C5DE-4B9E-A937-F1385DA2B932}" srcId="{6F41C107-2DC6-4874-ACE4-1DE84C5E417C}" destId="{DB9DEC02-8341-4387-A3C8-6A445DDE1473}" srcOrd="1" destOrd="0" parTransId="{F9401258-5FA2-477A-BC15-9C1FF6B16119}" sibTransId="{B05EAE52-B0DC-4112-96C7-EE807665831C}"/>
    <dgm:cxn modelId="{D72CFF7A-D224-4626-A6A0-92F0E7E3422E}" srcId="{6F41C107-2DC6-4874-ACE4-1DE84C5E417C}" destId="{38ADD741-85DA-4D5C-9588-93FF1F63B6E6}" srcOrd="0" destOrd="0" parTransId="{8D93C4E1-CBF2-4245-973B-C3857FA3E6C4}" sibTransId="{E6CD7994-AAB2-4A94-85AD-A5D94A7C6E17}"/>
    <dgm:cxn modelId="{17DF2F8A-232D-40BE-AE20-B806196D0374}" type="presOf" srcId="{6F41C107-2DC6-4874-ACE4-1DE84C5E417C}" destId="{66D157F4-E7E0-4DD3-972C-64A79668EE6B}" srcOrd="0" destOrd="0" presId="urn:microsoft.com/office/officeart/2005/8/layout/pyramid2"/>
    <dgm:cxn modelId="{759183E0-3E24-4C54-BE38-7619214C32B2}" type="presOf" srcId="{DB9DEC02-8341-4387-A3C8-6A445DDE1473}" destId="{16CD53B5-0DBB-45F6-BDE1-AB967A4D8C85}" srcOrd="0" destOrd="0" presId="urn:microsoft.com/office/officeart/2005/8/layout/pyramid2"/>
    <dgm:cxn modelId="{EF305742-CDEF-4236-8B54-074CC483B3B5}" type="presParOf" srcId="{66D157F4-E7E0-4DD3-972C-64A79668EE6B}" destId="{6A5EB0E5-C348-4425-AE78-6851119F90D5}" srcOrd="0" destOrd="0" presId="urn:microsoft.com/office/officeart/2005/8/layout/pyramid2"/>
    <dgm:cxn modelId="{D92A401F-C307-4D80-A8FC-A796D140F68A}" type="presParOf" srcId="{66D157F4-E7E0-4DD3-972C-64A79668EE6B}" destId="{132C633A-5CD2-4051-92EE-8B1ECC8DE68B}" srcOrd="1" destOrd="0" presId="urn:microsoft.com/office/officeart/2005/8/layout/pyramid2"/>
    <dgm:cxn modelId="{549CEF03-247D-449F-939A-C509263F2D4D}" type="presParOf" srcId="{132C633A-5CD2-4051-92EE-8B1ECC8DE68B}" destId="{C2355971-A737-4BBD-9F3C-78B79ACC09B9}" srcOrd="0" destOrd="0" presId="urn:microsoft.com/office/officeart/2005/8/layout/pyramid2"/>
    <dgm:cxn modelId="{EB87C826-14E4-4D00-808D-D6FF66625B7C}" type="presParOf" srcId="{132C633A-5CD2-4051-92EE-8B1ECC8DE68B}" destId="{608EEBFB-0F38-4C92-BBBB-5BF03BE97C3D}" srcOrd="1" destOrd="0" presId="urn:microsoft.com/office/officeart/2005/8/layout/pyramid2"/>
    <dgm:cxn modelId="{A436DA3A-0306-44F8-8792-FFCA6B5BD94A}" type="presParOf" srcId="{132C633A-5CD2-4051-92EE-8B1ECC8DE68B}" destId="{16CD53B5-0DBB-45F6-BDE1-AB967A4D8C85}" srcOrd="2" destOrd="0" presId="urn:microsoft.com/office/officeart/2005/8/layout/pyramid2"/>
    <dgm:cxn modelId="{33F2AE1B-C304-49E5-B0DC-BA465EBEF5F2}" type="presParOf" srcId="{132C633A-5CD2-4051-92EE-8B1ECC8DE68B}" destId="{3840538E-0850-4FC0-BF42-CB665245B706}"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EB0E5-C348-4425-AE78-6851119F90D5}">
      <dsp:nvSpPr>
        <dsp:cNvPr id="0" name=""/>
        <dsp:cNvSpPr/>
      </dsp:nvSpPr>
      <dsp:spPr>
        <a:xfrm>
          <a:off x="751658" y="0"/>
          <a:ext cx="6041362" cy="6041362"/>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355971-A737-4BBD-9F3C-78B79ACC09B9}">
      <dsp:nvSpPr>
        <dsp:cNvPr id="0" name=""/>
        <dsp:cNvSpPr/>
      </dsp:nvSpPr>
      <dsp:spPr>
        <a:xfrm>
          <a:off x="0" y="375879"/>
          <a:ext cx="8144360" cy="2181862"/>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it-IT" sz="2000" b="1" kern="1200" dirty="0" smtClean="0">
              <a:solidFill>
                <a:schemeClr val="accent2">
                  <a:lumMod val="75000"/>
                </a:schemeClr>
              </a:solidFill>
            </a:rPr>
            <a:t>NUOVE FORMAZIONI E NUOVI PARTITI</a:t>
          </a:r>
        </a:p>
        <a:p>
          <a:pPr lvl="0" algn="ctr" defTabSz="889000" rtl="0">
            <a:lnSpc>
              <a:spcPct val="90000"/>
            </a:lnSpc>
            <a:spcBef>
              <a:spcPct val="0"/>
            </a:spcBef>
            <a:spcAft>
              <a:spcPct val="35000"/>
            </a:spcAft>
          </a:pPr>
          <a:r>
            <a:rPr lang="it-IT" sz="1800" kern="1200" dirty="0" smtClean="0"/>
            <a:t>I </a:t>
          </a:r>
          <a:r>
            <a:rPr lang="it-IT" sz="1600" kern="1200" dirty="0" smtClean="0"/>
            <a:t>partiti o le nuove formazioni che non sono in Parlamento o non hanno un proprio gruppo per candidarsi dovranno raccogliere, per le prossime elezioni, 750 firme (a fronte delle precedenti 1500-2000 circa) per ognuno dei 65 seggi plurinominali. A partire dal prossimo turno elettorale il numero verrà raddoppiato. Sempre e solo per questa tornata, gli avvocati della Cassazione potranno autenticare le firme per le liste elettorali. Sono esentati dalla raccolta i partiti che si sono formati prima del 15 aprile 2017.</a:t>
          </a:r>
          <a:endParaRPr lang="it-IT" sz="1600" kern="1200" dirty="0"/>
        </a:p>
      </dsp:txBody>
      <dsp:txXfrm>
        <a:off x="106510" y="482389"/>
        <a:ext cx="7931340" cy="1968842"/>
      </dsp:txXfrm>
    </dsp:sp>
    <dsp:sp modelId="{16CD53B5-0DBB-45F6-BDE1-AB967A4D8C85}">
      <dsp:nvSpPr>
        <dsp:cNvPr id="0" name=""/>
        <dsp:cNvSpPr/>
      </dsp:nvSpPr>
      <dsp:spPr>
        <a:xfrm>
          <a:off x="734284" y="3072425"/>
          <a:ext cx="10002994" cy="2616546"/>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it-IT" sz="2000" b="1" kern="1200" dirty="0" smtClean="0">
              <a:solidFill>
                <a:schemeClr val="accent2">
                  <a:lumMod val="75000"/>
                </a:schemeClr>
              </a:solidFill>
            </a:rPr>
            <a:t>UNICA SCHEDA E DIVIETO DI VOTO DISGIUNTO</a:t>
          </a:r>
        </a:p>
        <a:p>
          <a:pPr lvl="0" algn="ctr" defTabSz="889000" rtl="0">
            <a:lnSpc>
              <a:spcPct val="90000"/>
            </a:lnSpc>
            <a:spcBef>
              <a:spcPct val="0"/>
            </a:spcBef>
            <a:spcAft>
              <a:spcPct val="35000"/>
            </a:spcAft>
          </a:pPr>
          <a:r>
            <a:rPr lang="it-IT" sz="1600" kern="1200" dirty="0" smtClean="0"/>
            <a:t>Sarà messa a disposizione dell’elettore un’</a:t>
          </a:r>
          <a:r>
            <a:rPr lang="it-IT" sz="1600" u="sng" kern="1200" dirty="0" smtClean="0"/>
            <a:t>unica scheda elettorale </a:t>
          </a:r>
          <a:r>
            <a:rPr lang="it-IT" sz="1600" kern="1200" dirty="0" smtClean="0"/>
            <a:t>ove esprimere il voto e sarà </a:t>
          </a:r>
          <a:r>
            <a:rPr lang="it-IT" sz="1600" u="sng" kern="1200" dirty="0" smtClean="0"/>
            <a:t>vietato quello disgiunto (a differenza di quello che accade nelle elezioni regionali)</a:t>
          </a:r>
          <a:r>
            <a:rPr lang="it-IT" sz="1600" kern="1200" dirty="0" smtClean="0"/>
            <a:t>, cioè la possibilità di votare un candidato nel collegio uninominale e una lista a lui non collegata nella parte proporzionale (come invece consentiva il </a:t>
          </a:r>
          <a:r>
            <a:rPr lang="it-IT" sz="1600" kern="1200" dirty="0" err="1" smtClean="0"/>
            <a:t>Mattarellum</a:t>
          </a:r>
          <a:r>
            <a:rPr lang="it-IT" sz="1600" kern="1200" dirty="0" smtClean="0"/>
            <a:t> che per questo prevedeva due schede diverse). </a:t>
          </a:r>
        </a:p>
        <a:p>
          <a:pPr lvl="0" algn="ctr" defTabSz="889000">
            <a:lnSpc>
              <a:spcPct val="90000"/>
            </a:lnSpc>
            <a:spcBef>
              <a:spcPct val="0"/>
            </a:spcBef>
            <a:spcAft>
              <a:spcPct val="35000"/>
            </a:spcAft>
          </a:pPr>
          <a:r>
            <a:rPr lang="it-IT" sz="1600" kern="1200" dirty="0" smtClean="0"/>
            <a:t>Nell’unica scheda, il nome del candidato nel collegio maggioritario (uninominale) sarà affiancato dai simboli dei partiti che lo sostengono, con i nomi dei candidati dei listini. L'elettore, pertanto, dovrà scegliere un abbinamento candidato-partito.</a:t>
          </a:r>
        </a:p>
        <a:p>
          <a:pPr lvl="0" algn="ctr" defTabSz="889000">
            <a:lnSpc>
              <a:spcPct val="90000"/>
            </a:lnSpc>
            <a:spcBef>
              <a:spcPct val="0"/>
            </a:spcBef>
            <a:spcAft>
              <a:spcPct val="35000"/>
            </a:spcAft>
          </a:pPr>
          <a:r>
            <a:rPr lang="it-IT" sz="1600" kern="1200" dirty="0" smtClean="0"/>
            <a:t>Barrando il simbolo del partito il voto andrà al candidato del collegio ed al partito, per la parte proporzionale. I voti degli elettori che avranno barrato solo il nome del candidato del collegio uninominale saranno distribuiti proporzionalmente ai partiti che sostengono quel collegio.</a:t>
          </a:r>
          <a:endParaRPr lang="it-IT" sz="1600" kern="1200" dirty="0">
            <a:solidFill>
              <a:schemeClr val="accent2">
                <a:lumMod val="75000"/>
              </a:schemeClr>
            </a:solidFill>
          </a:endParaRPr>
        </a:p>
      </dsp:txBody>
      <dsp:txXfrm>
        <a:off x="862013" y="3200154"/>
        <a:ext cx="9747536" cy="2361088"/>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776987-A480-4F51-8116-7831F700EE6E}" type="datetimeFigureOut">
              <a:rPr lang="it-IT" smtClean="0"/>
              <a:t>28/02/2018</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E27A1-866E-4C0F-9D72-A532F4C84915}" type="slidenum">
              <a:rPr lang="it-IT" smtClean="0"/>
              <a:t>‹N›</a:t>
            </a:fld>
            <a:endParaRPr lang="it-IT"/>
          </a:p>
        </p:txBody>
      </p:sp>
    </p:spTree>
    <p:extLst>
      <p:ext uri="{BB962C8B-B14F-4D97-AF65-F5344CB8AC3E}">
        <p14:creationId xmlns:p14="http://schemas.microsoft.com/office/powerpoint/2010/main" val="2663683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smtClean="0"/>
          </a:p>
        </p:txBody>
      </p:sp>
      <p:sp>
        <p:nvSpPr>
          <p:cNvPr id="4" name="Segnaposto numero diapositiva 3"/>
          <p:cNvSpPr>
            <a:spLocks noGrp="1"/>
          </p:cNvSpPr>
          <p:nvPr>
            <p:ph type="sldNum" sz="quarter" idx="10"/>
          </p:nvPr>
        </p:nvSpPr>
        <p:spPr/>
        <p:txBody>
          <a:bodyPr/>
          <a:lstStyle/>
          <a:p>
            <a:fld id="{3EAE27A1-866E-4C0F-9D72-A532F4C84915}" type="slidenum">
              <a:rPr lang="it-IT" smtClean="0"/>
              <a:t>1</a:t>
            </a:fld>
            <a:endParaRPr lang="it-IT"/>
          </a:p>
        </p:txBody>
      </p:sp>
    </p:spTree>
    <p:extLst>
      <p:ext uri="{BB962C8B-B14F-4D97-AF65-F5344CB8AC3E}">
        <p14:creationId xmlns:p14="http://schemas.microsoft.com/office/powerpoint/2010/main" val="3135541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4F90220-AD7E-4FAA-ACAB-BE095EEEC03D}"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69785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4CFAE920-1F9D-405C-A998-603D6497887A}"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125727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47579745-540F-4D5E-A68C-0690D1C083F3}"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2169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C4B7E0D5-2CEB-441C-9313-37BACC00CB32}"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3374124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AFF50700-27BD-4DFE-887A-06B615F6C979}"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31446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FF87CB43-577C-41A0-8EAB-4F9C944B124A}"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25511354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D0E82712-5207-4FF3-93DB-F3A3F4B56F91}"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39770524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02BC8C2-3B40-476D-A5BB-AAF4D2B0393E}"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18539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5787FB2F-A1AC-4F8B-B636-0B8171D29E54}"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889099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631A0592-17CE-4FAB-95A3-106AA324386E}" type="datetime1">
              <a:rPr lang="it-IT" smtClean="0"/>
              <a:t>28/02/2018</a:t>
            </a:fld>
            <a:endParaRPr lang="it-IT"/>
          </a:p>
        </p:txBody>
      </p:sp>
      <p:sp>
        <p:nvSpPr>
          <p:cNvPr id="5" name="Footer Placeholder 4"/>
          <p:cNvSpPr>
            <a:spLocks noGrp="1"/>
          </p:cNvSpPr>
          <p:nvPr>
            <p:ph type="ftr" sz="quarter" idx="11"/>
          </p:nvPr>
        </p:nvSpPr>
        <p:spPr/>
        <p:txBody>
          <a:bodyPr/>
          <a:lstStyle/>
          <a:p>
            <a:r>
              <a:rPr lang="it-IT" smtClean="0"/>
              <a:t>michele bonetti</a:t>
            </a:r>
            <a:endParaRPr lang="it-IT"/>
          </a:p>
        </p:txBody>
      </p:sp>
      <p:sp>
        <p:nvSpPr>
          <p:cNvPr id="6" name="Slide Number Placeholder 5"/>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422290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8F16CE07-1EC5-4FF2-B5F3-FAD066078BB9}" type="datetime1">
              <a:rPr lang="it-IT" smtClean="0"/>
              <a:t>28/02/2018</a:t>
            </a:fld>
            <a:endParaRPr lang="it-IT"/>
          </a:p>
        </p:txBody>
      </p:sp>
      <p:sp>
        <p:nvSpPr>
          <p:cNvPr id="6" name="Footer Placeholder 5"/>
          <p:cNvSpPr>
            <a:spLocks noGrp="1"/>
          </p:cNvSpPr>
          <p:nvPr>
            <p:ph type="ftr" sz="quarter" idx="11"/>
          </p:nvPr>
        </p:nvSpPr>
        <p:spPr/>
        <p:txBody>
          <a:bodyPr/>
          <a:lstStyle/>
          <a:p>
            <a:r>
              <a:rPr lang="it-IT" smtClean="0"/>
              <a:t>michele bonetti</a:t>
            </a:r>
            <a:endParaRPr lang="it-IT"/>
          </a:p>
        </p:txBody>
      </p:sp>
      <p:sp>
        <p:nvSpPr>
          <p:cNvPr id="7" name="Slide Number Placeholder 6"/>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15784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DC174CAC-4877-40C0-BCA2-7787977112D9}" type="datetime1">
              <a:rPr lang="it-IT" smtClean="0"/>
              <a:t>28/02/2018</a:t>
            </a:fld>
            <a:endParaRPr lang="it-IT"/>
          </a:p>
        </p:txBody>
      </p:sp>
      <p:sp>
        <p:nvSpPr>
          <p:cNvPr id="8" name="Footer Placeholder 7"/>
          <p:cNvSpPr>
            <a:spLocks noGrp="1"/>
          </p:cNvSpPr>
          <p:nvPr>
            <p:ph type="ftr" sz="quarter" idx="11"/>
          </p:nvPr>
        </p:nvSpPr>
        <p:spPr/>
        <p:txBody>
          <a:bodyPr/>
          <a:lstStyle/>
          <a:p>
            <a:r>
              <a:rPr lang="it-IT" smtClean="0"/>
              <a:t>michele bonetti</a:t>
            </a:r>
            <a:endParaRPr lang="it-IT"/>
          </a:p>
        </p:txBody>
      </p:sp>
      <p:sp>
        <p:nvSpPr>
          <p:cNvPr id="9" name="Slide Number Placeholder 8"/>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1570333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95C2332-DC28-4A52-9777-CFF815D30844}" type="datetime1">
              <a:rPr lang="it-IT" smtClean="0"/>
              <a:t>28/02/2018</a:t>
            </a:fld>
            <a:endParaRPr lang="it-IT"/>
          </a:p>
        </p:txBody>
      </p:sp>
      <p:sp>
        <p:nvSpPr>
          <p:cNvPr id="4" name="Footer Placeholder 3"/>
          <p:cNvSpPr>
            <a:spLocks noGrp="1"/>
          </p:cNvSpPr>
          <p:nvPr>
            <p:ph type="ftr" sz="quarter" idx="11"/>
          </p:nvPr>
        </p:nvSpPr>
        <p:spPr/>
        <p:txBody>
          <a:bodyPr/>
          <a:lstStyle/>
          <a:p>
            <a:r>
              <a:rPr lang="it-IT" smtClean="0"/>
              <a:t>michele bonetti</a:t>
            </a:r>
            <a:endParaRPr lang="it-IT"/>
          </a:p>
        </p:txBody>
      </p:sp>
      <p:sp>
        <p:nvSpPr>
          <p:cNvPr id="5" name="Slide Number Placeholder 4"/>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1828650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94605-BCD8-43D7-8B1A-4EB854DC6938}" type="datetime1">
              <a:rPr lang="it-IT" smtClean="0"/>
              <a:t>28/02/2018</a:t>
            </a:fld>
            <a:endParaRPr lang="it-IT"/>
          </a:p>
        </p:txBody>
      </p:sp>
      <p:sp>
        <p:nvSpPr>
          <p:cNvPr id="3" name="Footer Placeholder 2"/>
          <p:cNvSpPr>
            <a:spLocks noGrp="1"/>
          </p:cNvSpPr>
          <p:nvPr>
            <p:ph type="ftr" sz="quarter" idx="11"/>
          </p:nvPr>
        </p:nvSpPr>
        <p:spPr/>
        <p:txBody>
          <a:bodyPr/>
          <a:lstStyle/>
          <a:p>
            <a:r>
              <a:rPr lang="it-IT" smtClean="0"/>
              <a:t>michele bonetti</a:t>
            </a:r>
            <a:endParaRPr lang="it-IT"/>
          </a:p>
        </p:txBody>
      </p:sp>
      <p:sp>
        <p:nvSpPr>
          <p:cNvPr id="4" name="Slide Number Placeholder 3"/>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45650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smtClean="0"/>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32E10D99-CE33-42B0-8E07-7E73B5BCA6B5}" type="datetime1">
              <a:rPr lang="it-IT" smtClean="0"/>
              <a:t>28/02/2018</a:t>
            </a:fld>
            <a:endParaRPr lang="it-IT"/>
          </a:p>
        </p:txBody>
      </p:sp>
      <p:sp>
        <p:nvSpPr>
          <p:cNvPr id="6" name="Footer Placeholder 5"/>
          <p:cNvSpPr>
            <a:spLocks noGrp="1"/>
          </p:cNvSpPr>
          <p:nvPr>
            <p:ph type="ftr" sz="quarter" idx="11"/>
          </p:nvPr>
        </p:nvSpPr>
        <p:spPr/>
        <p:txBody>
          <a:bodyPr/>
          <a:lstStyle/>
          <a:p>
            <a:r>
              <a:rPr lang="it-IT" smtClean="0"/>
              <a:t>michele bonetti</a:t>
            </a:r>
            <a:endParaRPr lang="it-IT"/>
          </a:p>
        </p:txBody>
      </p:sp>
      <p:sp>
        <p:nvSpPr>
          <p:cNvPr id="7" name="Slide Number Placeholder 6"/>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200157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4341B3CC-CBBA-426C-B054-0E3EA2C30D37}" type="datetime1">
              <a:rPr lang="it-IT" smtClean="0"/>
              <a:t>28/02/2018</a:t>
            </a:fld>
            <a:endParaRPr lang="it-IT"/>
          </a:p>
        </p:txBody>
      </p:sp>
      <p:sp>
        <p:nvSpPr>
          <p:cNvPr id="6" name="Footer Placeholder 5"/>
          <p:cNvSpPr>
            <a:spLocks noGrp="1"/>
          </p:cNvSpPr>
          <p:nvPr>
            <p:ph type="ftr" sz="quarter" idx="11"/>
          </p:nvPr>
        </p:nvSpPr>
        <p:spPr/>
        <p:txBody>
          <a:bodyPr/>
          <a:lstStyle/>
          <a:p>
            <a:r>
              <a:rPr lang="it-IT" smtClean="0"/>
              <a:t>michele bonetti</a:t>
            </a:r>
            <a:endParaRPr lang="it-IT"/>
          </a:p>
        </p:txBody>
      </p:sp>
      <p:sp>
        <p:nvSpPr>
          <p:cNvPr id="7" name="Slide Number Placeholder 6"/>
          <p:cNvSpPr>
            <a:spLocks noGrp="1"/>
          </p:cNvSpPr>
          <p:nvPr>
            <p:ph type="sldNum" sz="quarter" idx="12"/>
          </p:nvPr>
        </p:nvSpPr>
        <p:spPr/>
        <p:txBody>
          <a:bodyPr/>
          <a:lstStyle/>
          <a:p>
            <a:fld id="{71031289-4452-477B-91BE-F8F00990D90A}" type="slidenum">
              <a:rPr lang="it-IT" smtClean="0"/>
              <a:t>‹N›</a:t>
            </a:fld>
            <a:endParaRPr lang="it-IT"/>
          </a:p>
        </p:txBody>
      </p:sp>
    </p:spTree>
    <p:extLst>
      <p:ext uri="{BB962C8B-B14F-4D97-AF65-F5344CB8AC3E}">
        <p14:creationId xmlns:p14="http://schemas.microsoft.com/office/powerpoint/2010/main" val="2435337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3F7DA54-DBF6-4058-AC7A-9422E0484B0F}" type="datetime1">
              <a:rPr lang="it-IT" smtClean="0"/>
              <a:t>28/02/2018</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smtClean="0"/>
              <a:t>michele bonetti</a:t>
            </a:r>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031289-4452-477B-91BE-F8F00990D90A}" type="slidenum">
              <a:rPr lang="it-IT" smtClean="0"/>
              <a:t>‹N›</a:t>
            </a:fld>
            <a:endParaRPr lang="it-IT"/>
          </a:p>
        </p:txBody>
      </p:sp>
    </p:spTree>
    <p:extLst>
      <p:ext uri="{BB962C8B-B14F-4D97-AF65-F5344CB8AC3E}">
        <p14:creationId xmlns:p14="http://schemas.microsoft.com/office/powerpoint/2010/main" val="4224683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ilfattoquotidiano.it/2017/10/13/legge-elettorale-il-paradosso-del-rosatellum-non-conviene-a-nessuno-e-non-da-maggioranze-nemmeno-con-inciuci/391138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07067" y="595745"/>
            <a:ext cx="7766936" cy="3455091"/>
          </a:xfrm>
        </p:spPr>
        <p:txBody>
          <a:bodyPr>
            <a:normAutofit/>
          </a:bodyPr>
          <a:lstStyle/>
          <a:p>
            <a:pPr algn="ctr"/>
            <a:r>
              <a:rPr lang="it-IT" dirty="0" smtClean="0"/>
              <a:t>ELEZIONI 2018</a:t>
            </a:r>
            <a:br>
              <a:rPr lang="it-IT" dirty="0" smtClean="0"/>
            </a:br>
            <a:r>
              <a:rPr lang="it-IT" dirty="0" smtClean="0"/>
              <a:t>LEGGE N. 165 DEL 3 NOVEMBRE 2017 – c.d. ROSATELLUM BIS </a:t>
            </a:r>
            <a:endParaRPr lang="it-IT" dirty="0"/>
          </a:p>
        </p:txBody>
      </p:sp>
      <p:sp>
        <p:nvSpPr>
          <p:cNvPr id="3" name="Sottotitolo 2"/>
          <p:cNvSpPr>
            <a:spLocks noGrp="1"/>
          </p:cNvSpPr>
          <p:nvPr>
            <p:ph type="subTitle" idx="1"/>
          </p:nvPr>
        </p:nvSpPr>
        <p:spPr>
          <a:xfrm>
            <a:off x="1524000" y="4050836"/>
            <a:ext cx="7750003" cy="1698800"/>
          </a:xfrm>
        </p:spPr>
        <p:txBody>
          <a:bodyPr>
            <a:normAutofit/>
          </a:bodyPr>
          <a:lstStyle/>
          <a:p>
            <a:pPr algn="ctr">
              <a:lnSpc>
                <a:spcPct val="150000"/>
              </a:lnSpc>
            </a:pPr>
            <a:r>
              <a:rPr lang="it-IT" sz="2000" dirty="0" smtClean="0">
                <a:solidFill>
                  <a:schemeClr val="tx1"/>
                </a:solidFill>
              </a:rPr>
              <a:t>La nuova norma sostituisce l’</a:t>
            </a:r>
            <a:r>
              <a:rPr lang="it-IT" sz="2000" dirty="0" err="1" smtClean="0">
                <a:solidFill>
                  <a:schemeClr val="tx1"/>
                </a:solidFill>
              </a:rPr>
              <a:t>Italicum</a:t>
            </a:r>
            <a:r>
              <a:rPr lang="it-IT" sz="2000" dirty="0" smtClean="0">
                <a:solidFill>
                  <a:schemeClr val="tx1"/>
                </a:solidFill>
              </a:rPr>
              <a:t>, a seguito della pronuncia di illegittimità costituzionale dalla Suprema Corte, ed il </a:t>
            </a:r>
            <a:r>
              <a:rPr lang="it-IT" sz="2000" dirty="0" err="1">
                <a:solidFill>
                  <a:schemeClr val="tx1"/>
                </a:solidFill>
              </a:rPr>
              <a:t>C</a:t>
            </a:r>
            <a:r>
              <a:rPr lang="it-IT" sz="2000" dirty="0" err="1" smtClean="0">
                <a:solidFill>
                  <a:schemeClr val="tx1"/>
                </a:solidFill>
              </a:rPr>
              <a:t>onsultellum</a:t>
            </a:r>
            <a:r>
              <a:rPr lang="it-IT" sz="2000" dirty="0" smtClean="0">
                <a:solidFill>
                  <a:schemeClr val="tx1"/>
                </a:solidFill>
              </a:rPr>
              <a:t> per l’elezione del Senato</a:t>
            </a:r>
            <a:r>
              <a:rPr lang="it-IT" sz="2000" dirty="0" smtClean="0"/>
              <a:t>.</a:t>
            </a:r>
            <a:endParaRPr lang="it-IT" sz="2000" dirty="0"/>
          </a:p>
        </p:txBody>
      </p:sp>
      <p:sp>
        <p:nvSpPr>
          <p:cNvPr id="6" name="Rettangolo 5"/>
          <p:cNvSpPr/>
          <p:nvPr/>
        </p:nvSpPr>
        <p:spPr>
          <a:xfrm>
            <a:off x="0" y="6027003"/>
            <a:ext cx="12192000" cy="830997"/>
          </a:xfrm>
          <a:prstGeom prst="rect">
            <a:avLst/>
          </a:prstGeom>
          <a:gradFill flip="none" rotWithShape="1">
            <a:gsLst>
              <a:gs pos="0">
                <a:schemeClr val="accent2">
                  <a:lumMod val="69000"/>
                </a:schemeClr>
              </a:gs>
              <a:gs pos="48000">
                <a:schemeClr val="accent2">
                  <a:lumMod val="97000"/>
                  <a:lumOff val="3000"/>
                </a:schemeClr>
              </a:gs>
              <a:gs pos="100000">
                <a:schemeClr val="accent2">
                  <a:lumMod val="60000"/>
                  <a:lumOff val="40000"/>
                </a:schemeClr>
              </a:gs>
            </a:gsLst>
            <a:lin ang="0" scaled="0"/>
            <a:tileRect/>
          </a:gradFill>
          <a:ln>
            <a:noFill/>
          </a:ln>
          <a:effectLst>
            <a:outerShdw blurRad="76200" dir="18900000" sy="23000" kx="-1200000" algn="bl" rotWithShape="0">
              <a:prstClr val="black">
                <a:alpha val="20000"/>
              </a:prstClr>
            </a:outerShdw>
          </a:effectLst>
        </p:spPr>
        <p:txBody>
          <a:bodyPr wrap="square" lIns="91440" tIns="45720" rIns="91440" bIns="4572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it-IT" sz="2000" b="0" i="0" u="none" strike="noStrike" kern="0" cap="none" spc="300" normalizeH="0" baseline="0" noProof="0" dirty="0" smtClean="0">
                <a:ln w="10541" cmpd="sng">
                  <a:solidFill>
                    <a:prstClr val="white"/>
                  </a:solidFill>
                  <a:prstDash val="solid"/>
                </a:ln>
                <a:solidFill>
                  <a:srgbClr val="FFC000"/>
                </a:solidFill>
                <a:effectLst/>
                <a:uLnTx/>
                <a:uFillTx/>
                <a:latin typeface="Times Roman" pitchFamily="18" charset="0"/>
              </a:rPr>
              <a:t>MICHELE</a:t>
            </a:r>
            <a:r>
              <a:rPr kumimoji="0" lang="it-IT" sz="2000" b="0" i="0" u="none" strike="noStrike" kern="0" cap="none" spc="300" normalizeH="0" baseline="0" noProof="0" dirty="0" smtClean="0">
                <a:ln w="10541" cmpd="sng">
                  <a:solidFill>
                    <a:srgbClr val="5B9BD5">
                      <a:shade val="88000"/>
                      <a:satMod val="110000"/>
                    </a:srgbClr>
                  </a:solidFill>
                  <a:prstDash val="solid"/>
                </a:ln>
                <a:solidFill>
                  <a:srgbClr val="FFC000"/>
                </a:solidFill>
                <a:effectLst/>
                <a:uLnTx/>
                <a:uFillTx/>
                <a:latin typeface="Times Roman" pitchFamily="18" charset="0"/>
              </a:rPr>
              <a:t> </a:t>
            </a:r>
            <a:r>
              <a:rPr kumimoji="0" lang="it-IT" sz="2000" b="0" i="0" u="none" strike="noStrike" kern="0" cap="none" spc="300" normalizeH="0" baseline="0" noProof="0" dirty="0" smtClean="0">
                <a:ln w="10541" cmpd="sng">
                  <a:solidFill>
                    <a:srgbClr val="E88018"/>
                  </a:solidFill>
                  <a:prstDash val="solid"/>
                </a:ln>
                <a:solidFill>
                  <a:srgbClr val="FFC000"/>
                </a:solidFill>
                <a:effectLst/>
                <a:uLnTx/>
                <a:uFillTx/>
                <a:latin typeface="Times Roman" pitchFamily="18" charset="0"/>
              </a:rPr>
              <a:t>BONETTI</a:t>
            </a:r>
          </a:p>
          <a:p>
            <a:pPr marL="0" marR="0" lvl="0" indent="0" defTabSz="914400" eaLnBrk="1" fontAlgn="auto" latinLnBrk="0" hangingPunct="1">
              <a:lnSpc>
                <a:spcPct val="100000"/>
              </a:lnSpc>
              <a:spcBef>
                <a:spcPts val="0"/>
              </a:spcBef>
              <a:spcAft>
                <a:spcPts val="0"/>
              </a:spcAft>
              <a:buClrTx/>
              <a:buSzTx/>
              <a:buFontTx/>
              <a:buNone/>
              <a:tabLst/>
              <a:defRPr/>
            </a:pPr>
            <a:r>
              <a:rPr kumimoji="0" lang="it-IT" sz="1400" b="0" i="0" u="none" strike="noStrike" kern="0" cap="none" spc="600" normalizeH="0" baseline="0" noProof="0" dirty="0" smtClean="0">
                <a:ln w="10541" cmpd="sng">
                  <a:solidFill>
                    <a:srgbClr val="E88018"/>
                  </a:solidFill>
                  <a:prstDash val="solid"/>
                </a:ln>
                <a:solidFill>
                  <a:srgbClr val="FFC000"/>
                </a:solidFill>
                <a:effectLst/>
                <a:uLnTx/>
                <a:uFillTx/>
                <a:latin typeface="Times Roman" pitchFamily="18" charset="0"/>
              </a:rPr>
              <a:t>avvocato</a:t>
            </a:r>
            <a:r>
              <a:rPr kumimoji="0" lang="it-IT" sz="1400" b="0" i="0" u="none" strike="noStrike" kern="0" cap="none" spc="600" normalizeH="0" baseline="0" noProof="0" dirty="0" smtClean="0">
                <a:ln w="10541" cmpd="sng">
                  <a:solidFill>
                    <a:srgbClr val="5B9BD5">
                      <a:shade val="88000"/>
                      <a:satMod val="110000"/>
                    </a:srgbClr>
                  </a:solidFill>
                  <a:prstDash val="solid"/>
                </a:ln>
                <a:solidFill>
                  <a:srgbClr val="FFC000"/>
                </a:solidFill>
                <a:effectLst/>
                <a:uLnTx/>
                <a:uFillTx/>
                <a:latin typeface="Times Roman" pitchFamily="18" charset="0"/>
              </a:rPr>
              <a:t> </a:t>
            </a:r>
            <a:r>
              <a:rPr kumimoji="0" lang="it-IT" sz="1400" b="0" i="0" u="none" strike="noStrike" kern="0" cap="none" spc="600" normalizeH="0" baseline="0" noProof="0" dirty="0" smtClean="0">
                <a:ln w="10541" cmpd="sng">
                  <a:solidFill>
                    <a:prstClr val="white"/>
                  </a:solidFill>
                  <a:prstDash val="solid"/>
                </a:ln>
                <a:solidFill>
                  <a:srgbClr val="FFC000"/>
                </a:solidFill>
                <a:effectLst/>
                <a:uLnTx/>
                <a:uFillTx/>
                <a:latin typeface="Times Roman" pitchFamily="18" charset="0"/>
              </a:rPr>
              <a:t>&amp; </a:t>
            </a:r>
            <a:r>
              <a:rPr kumimoji="0" lang="it-IT" sz="1400" b="0" i="0" u="none" strike="noStrike" kern="0" cap="none" spc="600" normalizeH="0" baseline="0" noProof="0" dirty="0" err="1" smtClean="0">
                <a:ln w="10541" cmpd="sng">
                  <a:solidFill>
                    <a:prstClr val="white"/>
                  </a:solidFill>
                  <a:prstDash val="solid"/>
                </a:ln>
                <a:solidFill>
                  <a:srgbClr val="FFC000"/>
                </a:solidFill>
                <a:effectLst/>
                <a:uLnTx/>
                <a:uFillTx/>
                <a:latin typeface="Times Roman" pitchFamily="18" charset="0"/>
              </a:rPr>
              <a:t>partners</a:t>
            </a:r>
            <a:endParaRPr kumimoji="0" lang="it-IT" sz="1400" b="0" i="0" u="none" strike="noStrike" kern="0" cap="none" spc="0" normalizeH="0" baseline="0" noProof="0" dirty="0" smtClean="0">
              <a:ln>
                <a:noFill/>
              </a:ln>
              <a:solidFill>
                <a:srgbClr val="FFC000"/>
              </a:solidFill>
              <a:effectLst/>
              <a:uLnTx/>
              <a:uFillTx/>
              <a:latin typeface="Calibri" panose="020F0502020204030204"/>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400" b="0" i="0" u="none" strike="noStrike" kern="0" cap="none" spc="600" normalizeH="0" baseline="0" noProof="0" dirty="0" smtClean="0">
              <a:ln w="10541" cmpd="sng">
                <a:solidFill>
                  <a:prstClr val="white"/>
                </a:solidFill>
                <a:prstDash val="solid"/>
              </a:ln>
              <a:solidFill>
                <a:srgbClr val="FFC000"/>
              </a:solidFill>
              <a:effectLst/>
              <a:uLnTx/>
              <a:uFillTx/>
              <a:latin typeface="Times Roman" pitchFamily="18" charset="0"/>
            </a:endParaRPr>
          </a:p>
        </p:txBody>
      </p:sp>
      <p:sp>
        <p:nvSpPr>
          <p:cNvPr id="8" name="Segnaposto numero diapositiva 7"/>
          <p:cNvSpPr>
            <a:spLocks noGrp="1"/>
          </p:cNvSpPr>
          <p:nvPr>
            <p:ph type="sldNum" sz="quarter" idx="12"/>
          </p:nvPr>
        </p:nvSpPr>
        <p:spPr/>
        <p:txBody>
          <a:bodyPr/>
          <a:lstStyle/>
          <a:p>
            <a:fld id="{71031289-4452-477B-91BE-F8F00990D90A}" type="slidenum">
              <a:rPr lang="it-IT" smtClean="0"/>
              <a:t>1</a:t>
            </a:fld>
            <a:endParaRPr lang="it-IT"/>
          </a:p>
        </p:txBody>
      </p:sp>
    </p:spTree>
    <p:extLst>
      <p:ext uri="{BB962C8B-B14F-4D97-AF65-F5344CB8AC3E}">
        <p14:creationId xmlns:p14="http://schemas.microsoft.com/office/powerpoint/2010/main" val="1362500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2" y="207818"/>
            <a:ext cx="5375564" cy="5694219"/>
          </a:xfrm>
        </p:spPr>
        <p:txBody>
          <a:bodyPr/>
          <a:lstStyle/>
          <a:p>
            <a:pPr marL="0" indent="0" algn="ctr">
              <a:buNone/>
            </a:pPr>
            <a:r>
              <a:rPr lang="it-IT" sz="2400" b="1" dirty="0">
                <a:solidFill>
                  <a:schemeClr val="accent2">
                    <a:lumMod val="50000"/>
                  </a:schemeClr>
                </a:solidFill>
              </a:rPr>
              <a:t>PLURICANDIDATURE</a:t>
            </a:r>
            <a:endParaRPr lang="it-IT" sz="2400" dirty="0">
              <a:solidFill>
                <a:schemeClr val="accent2">
                  <a:lumMod val="50000"/>
                </a:schemeClr>
              </a:solidFill>
            </a:endParaRPr>
          </a:p>
          <a:p>
            <a:pPr marL="0" indent="0">
              <a:buNone/>
            </a:pPr>
            <a:r>
              <a:rPr lang="it-IT" sz="2000" dirty="0">
                <a:solidFill>
                  <a:schemeClr val="tx1"/>
                </a:solidFill>
              </a:rPr>
              <a:t>È previsto che un candidato possa presentarsi in un unico collegio uninominale ma, contemporaneamente, in più collegi plurinominali fino ad un massimo di cinque: </a:t>
            </a:r>
          </a:p>
          <a:p>
            <a:pPr marL="0" lvl="0" indent="0">
              <a:buNone/>
            </a:pPr>
            <a:r>
              <a:rPr lang="it-IT" sz="2000" dirty="0">
                <a:solidFill>
                  <a:schemeClr val="tx1"/>
                </a:solidFill>
              </a:rPr>
              <a:t>Se sarà eletto con l’uninominale e col proporzionale, vincerà il seggio uninominale;</a:t>
            </a:r>
          </a:p>
          <a:p>
            <a:pPr marL="0" lvl="0" indent="0">
              <a:buNone/>
            </a:pPr>
            <a:r>
              <a:rPr lang="it-IT" sz="2000" dirty="0">
                <a:solidFill>
                  <a:schemeClr val="tx1"/>
                </a:solidFill>
              </a:rPr>
              <a:t>Se eletto in più di un collegio plurinominale ma non in quello uninominale, gli sarà assegnato il seggio corrispondente al collegio in cui la lista ha preso una percentuale minore di voti.</a:t>
            </a:r>
          </a:p>
          <a:p>
            <a:pPr marL="0" indent="0">
              <a:buNone/>
            </a:pPr>
            <a:r>
              <a:rPr lang="it-IT" sz="2000" dirty="0">
                <a:solidFill>
                  <a:schemeClr val="tx1"/>
                </a:solidFill>
              </a:rPr>
              <a:t>Nessun candidato potrà accettare la candidatura contestuale alla Camera ed al Senato a pena di nullità.</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10</a:t>
            </a:fld>
            <a:endParaRPr lang="it-IT"/>
          </a:p>
        </p:txBody>
      </p:sp>
      <p:sp>
        <p:nvSpPr>
          <p:cNvPr id="2" name="CasellaDiTesto 1"/>
          <p:cNvSpPr txBox="1"/>
          <p:nvPr/>
        </p:nvSpPr>
        <p:spPr>
          <a:xfrm>
            <a:off x="6206836" y="207818"/>
            <a:ext cx="4752109" cy="5970865"/>
          </a:xfrm>
          <a:prstGeom prst="rect">
            <a:avLst/>
          </a:prstGeom>
          <a:noFill/>
        </p:spPr>
        <p:txBody>
          <a:bodyPr wrap="square" rtlCol="0">
            <a:spAutoFit/>
          </a:bodyPr>
          <a:lstStyle/>
          <a:p>
            <a:pPr algn="ctr"/>
            <a:r>
              <a:rPr lang="it-IT" sz="2000" b="1" dirty="0">
                <a:solidFill>
                  <a:schemeClr val="accent2">
                    <a:lumMod val="50000"/>
                  </a:schemeClr>
                </a:solidFill>
              </a:rPr>
              <a:t>GARANZIA DELLA RAPPRESENTANZA DI GENERE.</a:t>
            </a:r>
            <a:endParaRPr lang="it-IT" sz="2000" dirty="0">
              <a:solidFill>
                <a:schemeClr val="accent2">
                  <a:lumMod val="50000"/>
                </a:schemeClr>
              </a:solidFill>
            </a:endParaRPr>
          </a:p>
          <a:p>
            <a:r>
              <a:rPr lang="it-IT" i="1" dirty="0"/>
              <a:t>“Nei collegi uninominali nessuno dei due generi può essere rappresentato in misura superiore al 60%”. </a:t>
            </a:r>
            <a:r>
              <a:rPr lang="it-IT" dirty="0"/>
              <a:t>Il rapporto è valido anche per i collegi plurinominali, nei quali si prevede che la quota massima 60-40 venga rispettata a livello regionale. </a:t>
            </a:r>
          </a:p>
          <a:p>
            <a:r>
              <a:rPr lang="it-IT" u="sng" dirty="0"/>
              <a:t>Dunque, ciascuno dei due sessi non può rappresentare più del 60% dei candidati di un listino bloccato e non può rappresentare più del 60% dei capilista nei listini di un singolo partito.</a:t>
            </a:r>
            <a:r>
              <a:rPr lang="it-IT" dirty="0"/>
              <a:t/>
            </a:r>
            <a:br>
              <a:rPr lang="it-IT" dirty="0"/>
            </a:br>
            <a:r>
              <a:rPr lang="it-IT" dirty="0"/>
              <a:t>Es: nei collegi plurinominali con due seggi da assegnare, i candidati del listino dovranno essere un uomo e una donna; con tre seggi, due uomini e una donna o due donne e un uomo; con quattro seggi, fino a tre uomini e una donna (o l'inverso). E così via.</a:t>
            </a:r>
          </a:p>
          <a:p>
            <a:r>
              <a:rPr lang="it-IT" dirty="0"/>
              <a:t> </a:t>
            </a:r>
          </a:p>
        </p:txBody>
      </p:sp>
    </p:spTree>
    <p:extLst>
      <p:ext uri="{BB962C8B-B14F-4D97-AF65-F5344CB8AC3E}">
        <p14:creationId xmlns:p14="http://schemas.microsoft.com/office/powerpoint/2010/main" val="2820160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extLst>
              <p:ext uri="{D42A27DB-BD31-4B8C-83A1-F6EECF244321}">
                <p14:modId xmlns:p14="http://schemas.microsoft.com/office/powerpoint/2010/main" val="4294438764"/>
              </p:ext>
            </p:extLst>
          </p:nvPr>
        </p:nvGraphicFramePr>
        <p:xfrm>
          <a:off x="360218" y="0"/>
          <a:ext cx="11471564" cy="6041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magine 4"/>
          <p:cNvPicPr>
            <a:picLocks noChangeAspect="1"/>
          </p:cNvPicPr>
          <p:nvPr/>
        </p:nvPicPr>
        <p:blipFill>
          <a:blip r:embed="rId7"/>
          <a:stretch>
            <a:fillRect/>
          </a:stretch>
        </p:blipFill>
        <p:spPr>
          <a:xfrm>
            <a:off x="-10662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11</a:t>
            </a:fld>
            <a:endParaRPr lang="it-IT"/>
          </a:p>
        </p:txBody>
      </p:sp>
    </p:spTree>
    <p:extLst>
      <p:ext uri="{BB962C8B-B14F-4D97-AF65-F5344CB8AC3E}">
        <p14:creationId xmlns:p14="http://schemas.microsoft.com/office/powerpoint/2010/main" val="2011624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ormAutofit lnSpcReduction="10000"/>
          </a:bodyPr>
          <a:lstStyle/>
          <a:p>
            <a:pPr algn="ctr"/>
            <a:r>
              <a:rPr lang="it-IT" b="1" dirty="0">
                <a:solidFill>
                  <a:schemeClr val="accent2">
                    <a:lumMod val="75000"/>
                  </a:schemeClr>
                </a:solidFill>
              </a:rPr>
              <a:t>SCHEDE ANTIFRODE</a:t>
            </a:r>
            <a:endParaRPr lang="it-IT" dirty="0">
              <a:solidFill>
                <a:schemeClr val="accent2">
                  <a:lumMod val="75000"/>
                </a:schemeClr>
              </a:solidFill>
            </a:endParaRPr>
          </a:p>
          <a:p>
            <a:pPr marL="0" indent="0">
              <a:buNone/>
            </a:pPr>
            <a:r>
              <a:rPr lang="it-IT" dirty="0"/>
              <a:t>Si cerca di arginare il voto di scambio utilizzando le schede antifrode. </a:t>
            </a:r>
          </a:p>
          <a:p>
            <a:pPr marL="0" indent="0">
              <a:buNone/>
            </a:pPr>
            <a:r>
              <a:rPr lang="it-IT" dirty="0"/>
              <a:t>Ogni scheda avrà un tagliando antifrode con un numero univoco che gli scrutatori segneranno nel momento in cui consegnano la scheda all'elettore. Al momento della riconsegna della scheda gli scrutatori controlleranno che il numero segnato e quello del tagliando sia uguale (impedendo quindi lo scambio con schede </a:t>
            </a:r>
            <a:r>
              <a:rPr lang="it-IT" dirty="0" err="1"/>
              <a:t>pre</a:t>
            </a:r>
            <a:r>
              <a:rPr lang="it-IT" dirty="0"/>
              <a:t>-votate) e solo allora, prima di inserire la scheda nell'urna, toglieranno il tagliando antifrode, rendendo la scheda così anonima e non tracciabile.</a:t>
            </a:r>
          </a:p>
          <a:p>
            <a:pPr marL="0" indent="0">
              <a:buNone/>
            </a:pPr>
            <a:r>
              <a:rPr lang="it-IT" dirty="0"/>
              <a:t>Sulla scheda ci saranno anche istruzioni per informare gli elettori su come verrà distribuito il proprio voto.</a:t>
            </a:r>
          </a:p>
          <a:p>
            <a:r>
              <a:rPr lang="it-IT" b="1" dirty="0">
                <a:solidFill>
                  <a:schemeClr val="accent2">
                    <a:lumMod val="75000"/>
                  </a:schemeClr>
                </a:solidFill>
              </a:rPr>
              <a:t>CANDIDATURE ALL’ESTERO </a:t>
            </a:r>
            <a:endParaRPr lang="it-IT" dirty="0">
              <a:solidFill>
                <a:schemeClr val="accent2">
                  <a:lumMod val="75000"/>
                </a:schemeClr>
              </a:solidFill>
            </a:endParaRPr>
          </a:p>
          <a:p>
            <a:pPr marL="0" indent="0">
              <a:buNone/>
            </a:pPr>
            <a:r>
              <a:rPr lang="it-IT" dirty="0"/>
              <a:t>Chi risiede in Italia potrà candidarsi anche nella circoscrizione estero. Tuttavia, il candidato all’Estero non può essere candidato in un collegio, sia esso plurinominale che uninominale, del territorio italiano.</a:t>
            </a:r>
          </a:p>
          <a:p>
            <a:r>
              <a:rPr lang="it-IT" dirty="0"/>
              <a:t> </a:t>
            </a:r>
            <a:r>
              <a:rPr lang="it-IT" b="1" dirty="0" smtClean="0">
                <a:solidFill>
                  <a:schemeClr val="accent2">
                    <a:lumMod val="75000"/>
                  </a:schemeClr>
                </a:solidFill>
              </a:rPr>
              <a:t>CAPO </a:t>
            </a:r>
            <a:r>
              <a:rPr lang="it-IT" b="1" dirty="0">
                <a:solidFill>
                  <a:schemeClr val="accent2">
                    <a:lumMod val="75000"/>
                  </a:schemeClr>
                </a:solidFill>
              </a:rPr>
              <a:t>POLITICO</a:t>
            </a:r>
            <a:endParaRPr lang="it-IT" dirty="0">
              <a:solidFill>
                <a:schemeClr val="accent2">
                  <a:lumMod val="75000"/>
                </a:schemeClr>
              </a:solidFill>
            </a:endParaRPr>
          </a:p>
          <a:p>
            <a:pPr marL="0" indent="0" fontAlgn="base">
              <a:buNone/>
            </a:pPr>
            <a:r>
              <a:rPr lang="it-IT" dirty="0"/>
              <a:t>Al momento di presentare le liste, i singoli partiti (ma non le coalizioni) devono indicare il proprio programma e il proprio "capo". Il testo precisa che ciò è indipendente dai poteri del Presidente della Repubblica (art 92 della Costituzione) di nominare il Presidente del Consiglio. </a:t>
            </a:r>
          </a:p>
          <a:p>
            <a:pPr marL="0" indent="0" fontAlgn="base">
              <a:buNone/>
            </a:pPr>
            <a:r>
              <a:rPr lang="it-IT" dirty="0"/>
              <a:t>Sul sito del Viminale i partiti pubblicheranno non solo liste, nome del "capo" e programma, ma anche lo Statuto e il titolare del simbolo.</a:t>
            </a:r>
          </a:p>
          <a:p>
            <a:pPr marL="0" indent="0">
              <a:buNone/>
            </a:pPr>
            <a:endParaRPr lang="it-IT" dirty="0"/>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12</a:t>
            </a:fld>
            <a:endParaRPr lang="it-IT"/>
          </a:p>
        </p:txBody>
      </p:sp>
    </p:spTree>
    <p:extLst>
      <p:ext uri="{BB962C8B-B14F-4D97-AF65-F5344CB8AC3E}">
        <p14:creationId xmlns:p14="http://schemas.microsoft.com/office/powerpoint/2010/main" val="1546675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lstStyle/>
          <a:p>
            <a:pPr marL="0" indent="0" algn="ctr">
              <a:buNone/>
            </a:pPr>
            <a:r>
              <a:rPr lang="it-IT" sz="2800" b="1" dirty="0">
                <a:solidFill>
                  <a:schemeClr val="accent2">
                    <a:lumMod val="75000"/>
                  </a:schemeClr>
                </a:solidFill>
              </a:rPr>
              <a:t>IL VOTO</a:t>
            </a:r>
            <a:endParaRPr lang="it-IT" sz="2400" dirty="0">
              <a:solidFill>
                <a:schemeClr val="accent2">
                  <a:lumMod val="75000"/>
                </a:schemeClr>
              </a:solidFill>
            </a:endParaRPr>
          </a:p>
          <a:p>
            <a:pPr marL="0" indent="0">
              <a:buNone/>
            </a:pPr>
            <a:r>
              <a:rPr lang="it-IT" dirty="0"/>
              <a:t>Sull’unica scheda, l’elettore esprime il voto sia per la parte maggioritaria sia per la quota proporzionale.</a:t>
            </a:r>
            <a:endParaRPr lang="it-IT" sz="1600" dirty="0"/>
          </a:p>
          <a:p>
            <a:pPr marL="0" indent="0">
              <a:buNone/>
            </a:pPr>
            <a:r>
              <a:rPr lang="it-IT" dirty="0"/>
              <a:t>Sotto ad ogni candidato nel maggioritario ci saranno i simboli delle liste a lui collegate nel proporzionale e accanto al simbolo delle liste saranno stampati i nomi dei candidati del corrispondente listino bloccato.</a:t>
            </a:r>
            <a:endParaRPr lang="it-IT" sz="1600" dirty="0"/>
          </a:p>
          <a:p>
            <a:pPr marL="0" indent="0">
              <a:buNone/>
            </a:pPr>
            <a:r>
              <a:rPr lang="it-IT" dirty="0"/>
              <a:t>Si potrà votare:</a:t>
            </a:r>
            <a:endParaRPr lang="it-IT" sz="1600" dirty="0"/>
          </a:p>
          <a:p>
            <a:pPr lvl="0">
              <a:buFont typeface="+mj-lt"/>
              <a:buAutoNum type="alphaUcPeriod"/>
            </a:pPr>
            <a:r>
              <a:rPr lang="it-IT" dirty="0"/>
              <a:t>con un segno su una lista, ed il voto andrà anche al candidato corrispondente (sostenuto all’uninominale). </a:t>
            </a:r>
            <a:endParaRPr lang="it-IT" sz="1600" dirty="0"/>
          </a:p>
          <a:p>
            <a:pPr lvl="0">
              <a:buFont typeface="+mj-lt"/>
              <a:buAutoNum type="alphaUcPeriod"/>
            </a:pPr>
            <a:r>
              <a:rPr lang="it-IT" dirty="0"/>
              <a:t>con un segno sul nome di un candidato nell'uninominale. Due le possibilità in questo caso per quanto riguarda la parte proporzionale:</a:t>
            </a:r>
            <a:endParaRPr lang="it-IT" sz="1600" dirty="0"/>
          </a:p>
          <a:p>
            <a:pPr lvl="1">
              <a:buFont typeface="Wingdings" panose="05000000000000000000" pitchFamily="2" charset="2"/>
              <a:buChar char="v"/>
            </a:pPr>
            <a:r>
              <a:rPr lang="it-IT" dirty="0"/>
              <a:t>se il candidato è sostenuto da una sola lista, il voto si trasferisce a quella lista;</a:t>
            </a:r>
            <a:endParaRPr lang="it-IT" sz="1400" dirty="0"/>
          </a:p>
          <a:p>
            <a:pPr lvl="1">
              <a:buFont typeface="Wingdings" panose="05000000000000000000" pitchFamily="2" charset="2"/>
              <a:buChar char="v"/>
            </a:pPr>
            <a:r>
              <a:rPr lang="it-IT" dirty="0"/>
              <a:t>se il candidato è sostenuto da più liste (cioè nel caso di coalizione), il voto viene distribuito tra le liste che lo sostengono proporzionalmente ai risultati dalle stesse ottenuti in quel collegio elettorale;</a:t>
            </a:r>
            <a:endParaRPr lang="it-IT" sz="1400" dirty="0"/>
          </a:p>
          <a:p>
            <a:pPr marL="0" indent="0">
              <a:buNone/>
            </a:pPr>
            <a:r>
              <a:rPr lang="it-IT" dirty="0"/>
              <a:t>È previsto espressamente che in caso di doppio segno su un candidato e sulla lista corrispondente il voto rimanga valido.</a:t>
            </a:r>
            <a:endParaRPr lang="it-IT" sz="1600" dirty="0"/>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13</a:t>
            </a:fld>
            <a:endParaRPr lang="it-IT"/>
          </a:p>
        </p:txBody>
      </p:sp>
    </p:spTree>
    <p:extLst>
      <p:ext uri="{BB962C8B-B14F-4D97-AF65-F5344CB8AC3E}">
        <p14:creationId xmlns:p14="http://schemas.microsoft.com/office/powerpoint/2010/main" val="1595214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chor="ctr"/>
          <a:lstStyle/>
          <a:p>
            <a:pPr marL="0" indent="0" algn="ctr">
              <a:buNone/>
            </a:pPr>
            <a:r>
              <a:rPr lang="it-IT" sz="3600" b="1" u="sng" dirty="0"/>
              <a:t>Sistema elettorale </a:t>
            </a:r>
            <a:r>
              <a:rPr lang="it-IT" sz="3600" b="1" u="sng" dirty="0" smtClean="0"/>
              <a:t>Regione del </a:t>
            </a:r>
            <a:r>
              <a:rPr lang="it-IT" sz="3600" b="1" u="sng" dirty="0"/>
              <a:t>Lazio </a:t>
            </a:r>
            <a:endParaRPr lang="it-IT" sz="3600" dirty="0"/>
          </a:p>
          <a:p>
            <a:pPr marL="0" indent="0" algn="ctr">
              <a:buNone/>
            </a:pPr>
            <a:r>
              <a:rPr lang="it-IT" sz="2400" dirty="0"/>
              <a:t>La norma “capostipite”, concepita per regolare l’intero sistema elettorale delle regioni a statuto ordinario, è la c.d. Legge Tatarella (n. 43 del 23 febbraio 1995) la quale prevede l’elezione diretta e congiunta del Presidente della </a:t>
            </a:r>
            <a:r>
              <a:rPr lang="it-IT" sz="2400" dirty="0" smtClean="0"/>
              <a:t>Regione (</a:t>
            </a:r>
            <a:r>
              <a:rPr lang="it-IT" sz="2400" i="1" dirty="0" err="1" smtClean="0"/>
              <a:t>rectius</a:t>
            </a:r>
            <a:r>
              <a:rPr lang="it-IT" sz="2400" dirty="0"/>
              <a:t> </a:t>
            </a:r>
            <a:r>
              <a:rPr lang="it-IT" sz="2400" dirty="0" smtClean="0"/>
              <a:t>della </a:t>
            </a:r>
            <a:r>
              <a:rPr lang="it-IT" sz="2400" dirty="0" smtClean="0"/>
              <a:t>Giunta) </a:t>
            </a:r>
            <a:r>
              <a:rPr lang="it-IT" sz="2400" dirty="0"/>
              <a:t>e </a:t>
            </a:r>
            <a:r>
              <a:rPr lang="it-IT" sz="2400" dirty="0" smtClean="0"/>
              <a:t>dei Consiglieri Regionali. </a:t>
            </a:r>
            <a:r>
              <a:rPr lang="it-IT" sz="2400" dirty="0"/>
              <a:t>La norma è stata oggetto di revisione costituzionale nel 1999 con la previsione dell’elezione diretta dei presidenti delle Regioni a statuto ordinario. </a:t>
            </a:r>
          </a:p>
          <a:p>
            <a:pPr marL="0" indent="0" algn="ctr">
              <a:buNone/>
            </a:pPr>
            <a:r>
              <a:rPr lang="it-IT" sz="2400" dirty="0"/>
              <a:t>Il sistema elettorale che ne scaturisce risulta </a:t>
            </a:r>
            <a:r>
              <a:rPr lang="it-IT" sz="2400" b="1" u="sng" dirty="0"/>
              <a:t>misto</a:t>
            </a:r>
            <a:r>
              <a:rPr lang="it-IT" sz="2400" dirty="0"/>
              <a:t> </a:t>
            </a:r>
            <a:r>
              <a:rPr lang="it-IT" sz="2400" dirty="0" err="1"/>
              <a:t>poichè</a:t>
            </a:r>
            <a:r>
              <a:rPr lang="it-IT" sz="2400" dirty="0"/>
              <a:t> attribuisce l’80% dei seggi con un meccanismo proporzionale con voto di preferenza e il 20% con un metodo maggioritario plurinominale. </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14</a:t>
            </a:fld>
            <a:endParaRPr lang="it-IT"/>
          </a:p>
        </p:txBody>
      </p:sp>
    </p:spTree>
    <p:extLst>
      <p:ext uri="{BB962C8B-B14F-4D97-AF65-F5344CB8AC3E}">
        <p14:creationId xmlns:p14="http://schemas.microsoft.com/office/powerpoint/2010/main" val="2959549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lstStyle/>
          <a:p>
            <a:pPr marL="0" indent="0">
              <a:lnSpc>
                <a:spcPct val="150000"/>
              </a:lnSpc>
              <a:buNone/>
            </a:pPr>
            <a:r>
              <a:rPr lang="it-IT" b="1" u="sng" dirty="0">
                <a:solidFill>
                  <a:schemeClr val="accent2">
                    <a:lumMod val="75000"/>
                  </a:schemeClr>
                </a:solidFill>
              </a:rPr>
              <a:t>Per ciò che attiene specificatamente la Regione Lazio</a:t>
            </a:r>
            <a:r>
              <a:rPr lang="it-IT" dirty="0"/>
              <a:t>, la legge regionale n. 2/2005, come da ultimo modificata dalla recentissima l. n. 10/2017, ha introdotto novità al sistema elettorale noto come “</a:t>
            </a:r>
            <a:r>
              <a:rPr lang="it-IT" dirty="0" err="1"/>
              <a:t>Tatarellum</a:t>
            </a:r>
            <a:r>
              <a:rPr lang="it-IT" dirty="0"/>
              <a:t>”, pur senza mutare i tratti essenziali di quello disegnato dalla normativa del ‘99. </a:t>
            </a:r>
          </a:p>
          <a:p>
            <a:pPr>
              <a:lnSpc>
                <a:spcPct val="150000"/>
              </a:lnSpc>
            </a:pPr>
            <a:r>
              <a:rPr lang="it-IT" dirty="0"/>
              <a:t>Poche sono le differenze rispetto al sistema elettorale nazionale.</a:t>
            </a:r>
          </a:p>
          <a:p>
            <a:pPr>
              <a:lnSpc>
                <a:spcPct val="150000"/>
              </a:lnSpc>
            </a:pPr>
            <a:r>
              <a:rPr lang="it-IT" dirty="0"/>
              <a:t>È eletto presidente il candidato governatore che ottiene più voti. </a:t>
            </a:r>
          </a:p>
          <a:p>
            <a:pPr>
              <a:lnSpc>
                <a:spcPct val="150000"/>
              </a:lnSpc>
            </a:pPr>
            <a:r>
              <a:rPr lang="it-IT" dirty="0"/>
              <a:t>Non è previsto alcun ballottaggio (come invece accade per l’elezione dei sindaci). </a:t>
            </a:r>
          </a:p>
          <a:p>
            <a:pPr>
              <a:lnSpc>
                <a:spcPct val="150000"/>
              </a:lnSpc>
            </a:pPr>
            <a:r>
              <a:rPr lang="it-IT" dirty="0"/>
              <a:t>Per l’elezione del consiglio regionale, il territorio della Regione è diviso in tanti collegi quante sono le provincie (Frosinone, Latina, Rieti, Viterbo e Città metropolitana di Roma). In ogni collegio sono presenti i candidati governatori con la lista (ovvero con le liste coalizzate) dei candidati consiglieri regionali. Le liste che appoggiano il neogovernatore ottengono un bonus di 10 seggi ripartiti in maniera proporzionale. </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15</a:t>
            </a:fld>
            <a:endParaRPr lang="it-IT"/>
          </a:p>
        </p:txBody>
      </p:sp>
    </p:spTree>
    <p:extLst>
      <p:ext uri="{BB962C8B-B14F-4D97-AF65-F5344CB8AC3E}">
        <p14:creationId xmlns:p14="http://schemas.microsoft.com/office/powerpoint/2010/main" val="32181624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lstStyle/>
          <a:p>
            <a:pPr marL="0" indent="0" algn="ctr">
              <a:buNone/>
            </a:pPr>
            <a:r>
              <a:rPr lang="it-IT" sz="2800" dirty="0" smtClean="0">
                <a:solidFill>
                  <a:schemeClr val="accent2">
                    <a:lumMod val="75000"/>
                  </a:schemeClr>
                </a:solidFill>
              </a:rPr>
              <a:t>LE MODALITA’ DI VOTO</a:t>
            </a:r>
          </a:p>
          <a:p>
            <a:pPr marL="0" indent="0">
              <a:buNone/>
            </a:pPr>
            <a:r>
              <a:rPr lang="it-IT" dirty="0" smtClean="0"/>
              <a:t>La </a:t>
            </a:r>
            <a:r>
              <a:rPr lang="it-IT" dirty="0"/>
              <a:t>legge regionale sopra richiamata le indica in maniera chiara, l’elettore potrà difatti votare: </a:t>
            </a:r>
          </a:p>
          <a:p>
            <a:r>
              <a:rPr lang="it-IT" b="1" u="sng" dirty="0" smtClean="0"/>
              <a:t>per </a:t>
            </a:r>
            <a:r>
              <a:rPr lang="it-IT" b="1" u="sng" dirty="0"/>
              <a:t>un candidato alla carica di Presidente della Regione</a:t>
            </a:r>
            <a:r>
              <a:rPr lang="it-IT" b="1" dirty="0"/>
              <a:t> </a:t>
            </a:r>
            <a:r>
              <a:rPr lang="it-IT" dirty="0"/>
              <a:t>tracciando un segno o sul contrassegno o sul nome del candidato scelto, senza voto ad una lista circoscrizionale; </a:t>
            </a:r>
          </a:p>
          <a:p>
            <a:r>
              <a:rPr lang="it-IT" b="1" u="sng" dirty="0" smtClean="0"/>
              <a:t>per </a:t>
            </a:r>
            <a:r>
              <a:rPr lang="it-IT" b="1" u="sng" dirty="0"/>
              <a:t>un candidato alla carica di Presidente della Regione</a:t>
            </a:r>
            <a:r>
              <a:rPr lang="it-IT" b="1" dirty="0"/>
              <a:t> </a:t>
            </a:r>
            <a:r>
              <a:rPr lang="it-IT" dirty="0"/>
              <a:t>tracciando un segno o sul contrassegno o sul nome del candidato scelto, e per una delle liste circoscrizionali ad esso collegate; </a:t>
            </a:r>
          </a:p>
          <a:p>
            <a:pPr marL="0" indent="0">
              <a:buNone/>
            </a:pPr>
            <a:r>
              <a:rPr lang="it-IT" dirty="0"/>
              <a:t>Inoltre è prevista la possibilità del c.d. voto disgiunto. L’elettore potrà esprimere due voti uno per la scelta del partito, l’altro per la scelta del candidato, potendo quindi manifestare la preferenza anche per un candidato di un partito differente (quindi per una delle liste circoscrizionali ad esso non collegate). </a:t>
            </a:r>
          </a:p>
          <a:p>
            <a:r>
              <a:rPr lang="it-IT" b="1" u="sng" dirty="0" smtClean="0"/>
              <a:t>per </a:t>
            </a:r>
            <a:r>
              <a:rPr lang="it-IT" b="1" u="sng" dirty="0"/>
              <a:t>una lista circoscrizionale</a:t>
            </a:r>
            <a:r>
              <a:rPr lang="it-IT" b="1" dirty="0"/>
              <a:t> </a:t>
            </a:r>
            <a:r>
              <a:rPr lang="it-IT" dirty="0"/>
              <a:t>senza alcun voto al candidato Presidente della Regione collegato, intendendosi in tal caso validamente espresso il voto anche a favore del Presidente collegato. </a:t>
            </a:r>
          </a:p>
          <a:p>
            <a:pPr marL="0" indent="0">
              <a:buNone/>
            </a:pPr>
            <a:r>
              <a:rPr lang="it-IT" dirty="0"/>
              <a:t>Viene altresì prevista la </a:t>
            </a:r>
            <a:r>
              <a:rPr lang="it-IT" b="1" dirty="0"/>
              <a:t>c.d. preferenza di genere</a:t>
            </a:r>
            <a:r>
              <a:rPr lang="it-IT" dirty="0"/>
              <a:t>. Relativamente al voto espresso in favore della lista circoscrizionale, l’elettore può esprimere fino a due preferenze ma, la seconda deve essere riservata ad un candidato di sesso diverso dal primo, pena l’invalidità della seconda preferenza apposta mantenendosi valida solo la prima. </a:t>
            </a:r>
          </a:p>
          <a:p>
            <a:pPr marL="0" indent="0">
              <a:lnSpc>
                <a:spcPct val="150000"/>
              </a:lnSpc>
              <a:buNone/>
            </a:pPr>
            <a:endParaRPr lang="it-IT" dirty="0">
              <a:solidFill>
                <a:schemeClr val="tx1"/>
              </a:solidFill>
            </a:endParaRP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16</a:t>
            </a:fld>
            <a:endParaRPr lang="it-IT"/>
          </a:p>
        </p:txBody>
      </p:sp>
    </p:spTree>
    <p:extLst>
      <p:ext uri="{BB962C8B-B14F-4D97-AF65-F5344CB8AC3E}">
        <p14:creationId xmlns:p14="http://schemas.microsoft.com/office/powerpoint/2010/main" val="4138187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chor="ctr">
            <a:normAutofit/>
          </a:bodyPr>
          <a:lstStyle/>
          <a:p>
            <a:pPr marL="0" indent="0" algn="ctr">
              <a:lnSpc>
                <a:spcPct val="150000"/>
              </a:lnSpc>
              <a:buNone/>
            </a:pPr>
            <a:r>
              <a:rPr lang="it-IT" sz="2800" dirty="0" smtClean="0">
                <a:solidFill>
                  <a:schemeClr val="accent2">
                    <a:lumMod val="50000"/>
                  </a:schemeClr>
                </a:solidFill>
              </a:rPr>
              <a:t>SVOLGIMENTO DELLE ELEZIONI A LIVELLO EUROPEO</a:t>
            </a:r>
            <a:endParaRPr lang="it-IT" sz="2800" dirty="0">
              <a:solidFill>
                <a:schemeClr val="accent2">
                  <a:lumMod val="50000"/>
                </a:schemeClr>
              </a:solidFill>
            </a:endParaRPr>
          </a:p>
          <a:p>
            <a:pPr algn="just"/>
            <a:r>
              <a:rPr lang="it-IT" sz="2000" dirty="0"/>
              <a:t>Ogni Stato appartenente all'Unione europea ha il diritto di eleggere alcuni dei suoi rappresentanti al Parlamento europeo.</a:t>
            </a:r>
          </a:p>
          <a:p>
            <a:pPr algn="just"/>
            <a:r>
              <a:rPr lang="it-IT" sz="2000" dirty="0"/>
              <a:t>Il numero dei </a:t>
            </a:r>
            <a:r>
              <a:rPr lang="it-IT" sz="2000" dirty="0" smtClean="0"/>
              <a:t>parlamentari, </a:t>
            </a:r>
            <a:r>
              <a:rPr lang="it-IT" sz="2000" dirty="0"/>
              <a:t>ovvero il numero dei seggi che spettano ad ogni Stato in Parlamento, è stabilito in base al principio di </a:t>
            </a:r>
            <a:r>
              <a:rPr lang="it-IT" sz="2000" b="1" dirty="0"/>
              <a:t>proporzionalità </a:t>
            </a:r>
            <a:r>
              <a:rPr lang="it-IT" sz="2000" b="1" dirty="0" err="1"/>
              <a:t>degressiva</a:t>
            </a:r>
            <a:r>
              <a:rPr lang="it-IT" sz="2000" dirty="0"/>
              <a:t>: i Paesi con una popolazione più elevata hanno più seggi rispetto ai Paesi di dimensioni minori, ma questi ultimi ottengono un numero di seggi superiore a quello che avrebbero sotto il profilo puramente proporzionale.</a:t>
            </a:r>
          </a:p>
          <a:p>
            <a:pPr algn="just"/>
            <a:r>
              <a:rPr lang="it-IT" sz="2000" dirty="0"/>
              <a:t>Sebbene gli </a:t>
            </a:r>
            <a:r>
              <a:rPr lang="it-IT" sz="2000" u="sng" dirty="0"/>
              <a:t>Stati membri dell'Unione</a:t>
            </a:r>
            <a:r>
              <a:rPr lang="it-IT" sz="2000" dirty="0"/>
              <a:t> abbiano </a:t>
            </a:r>
            <a:r>
              <a:rPr lang="it-IT" sz="2000" u="sng" dirty="0"/>
              <a:t>sistemi elettorali diversi</a:t>
            </a:r>
            <a:r>
              <a:rPr lang="it-IT" sz="2000" dirty="0"/>
              <a:t>, esistono </a:t>
            </a:r>
            <a:r>
              <a:rPr lang="it-IT" sz="2000" u="sng" dirty="0"/>
              <a:t>elementi comuni</a:t>
            </a:r>
            <a:r>
              <a:rPr lang="it-IT" sz="2000" dirty="0"/>
              <a:t> a tutti: ciascun gruppo politico ottiene un numero di seggi proporzionalmente al numero dei voti ottenuti (</a:t>
            </a:r>
            <a:r>
              <a:rPr lang="it-IT" sz="2000" b="1" dirty="0"/>
              <a:t>sistema elettorale proporzionale</a:t>
            </a:r>
            <a:r>
              <a:rPr lang="it-IT" sz="2000" dirty="0"/>
              <a:t>).</a:t>
            </a:r>
          </a:p>
          <a:p>
            <a:pPr algn="just"/>
            <a:r>
              <a:rPr lang="it-IT" sz="2000" dirty="0"/>
              <a:t>Ogni paese ha la libertà di decidere su alcuni aspetti importanti della procedura di voto (per esempio, alcuni paesi suddividono il proprio territorio in circoscrizioni elettorali regionali, mentre altri sono costituiti da un'unica circoscrizione elettorale). </a:t>
            </a:r>
          </a:p>
          <a:p>
            <a:pPr marL="0" indent="0" algn="ctr">
              <a:lnSpc>
                <a:spcPct val="150000"/>
              </a:lnSpc>
              <a:buNone/>
            </a:pPr>
            <a:endParaRPr lang="it-IT" dirty="0">
              <a:solidFill>
                <a:schemeClr val="accent2">
                  <a:lumMod val="50000"/>
                </a:schemeClr>
              </a:solidFill>
            </a:endParaRP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17</a:t>
            </a:fld>
            <a:endParaRPr lang="it-IT"/>
          </a:p>
        </p:txBody>
      </p:sp>
    </p:spTree>
    <p:extLst>
      <p:ext uri="{BB962C8B-B14F-4D97-AF65-F5344CB8AC3E}">
        <p14:creationId xmlns:p14="http://schemas.microsoft.com/office/powerpoint/2010/main" val="32449445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chor="ctr"/>
          <a:lstStyle/>
          <a:p>
            <a:pPr marL="0" indent="0" algn="ctr">
              <a:buNone/>
            </a:pPr>
            <a:r>
              <a:rPr lang="it-IT" sz="3200" b="1" u="sng" dirty="0">
                <a:solidFill>
                  <a:schemeClr val="accent2">
                    <a:lumMod val="50000"/>
                  </a:schemeClr>
                </a:solidFill>
              </a:rPr>
              <a:t>In Italia</a:t>
            </a:r>
            <a:endParaRPr lang="it-IT" sz="3200" b="1" dirty="0">
              <a:solidFill>
                <a:schemeClr val="accent2">
                  <a:lumMod val="50000"/>
                </a:schemeClr>
              </a:solidFill>
            </a:endParaRPr>
          </a:p>
          <a:p>
            <a:pPr marL="0" indent="0" algn="just">
              <a:buNone/>
            </a:pPr>
            <a:r>
              <a:rPr lang="it-IT" dirty="0"/>
              <a:t>Ai fini delle votazioni, il territorio italiano viene suddiviso in cinque macro-aree, denominate circoscrizioni.</a:t>
            </a:r>
          </a:p>
          <a:p>
            <a:pPr marL="0" indent="0" algn="just">
              <a:buNone/>
            </a:pPr>
            <a:r>
              <a:rPr lang="it-IT" dirty="0"/>
              <a:t>L'Italia appare così divisa:</a:t>
            </a:r>
          </a:p>
          <a:p>
            <a:pPr algn="just">
              <a:buFont typeface="Wingdings" panose="05000000000000000000" pitchFamily="2" charset="2"/>
              <a:buChar char="q"/>
            </a:pPr>
            <a:r>
              <a:rPr lang="it-IT" dirty="0" smtClean="0"/>
              <a:t>Circoscrizione </a:t>
            </a:r>
            <a:r>
              <a:rPr lang="it-IT" dirty="0"/>
              <a:t>I° - Italia nord-occidentale (Piemonte, Valle D'Aosta, Liguria e Lombardia);</a:t>
            </a:r>
          </a:p>
          <a:p>
            <a:pPr algn="just">
              <a:buFont typeface="Wingdings" panose="05000000000000000000" pitchFamily="2" charset="2"/>
              <a:buChar char="q"/>
            </a:pPr>
            <a:r>
              <a:rPr lang="it-IT" dirty="0" smtClean="0"/>
              <a:t>Circoscrizione </a:t>
            </a:r>
            <a:r>
              <a:rPr lang="it-IT" dirty="0"/>
              <a:t>II° - Italia nord-orientale (Veneto, Trentino Alto Adige, Friuli Venezia Giulia ed Emilia Romagna);</a:t>
            </a:r>
          </a:p>
          <a:p>
            <a:pPr algn="just">
              <a:buFont typeface="Wingdings" panose="05000000000000000000" pitchFamily="2" charset="2"/>
              <a:buChar char="q"/>
            </a:pPr>
            <a:r>
              <a:rPr lang="it-IT" dirty="0" smtClean="0"/>
              <a:t>Circoscrizione </a:t>
            </a:r>
            <a:r>
              <a:rPr lang="it-IT" dirty="0"/>
              <a:t>III° - Italia centrale (Lazio, Umbria, Marche e Toscana);</a:t>
            </a:r>
          </a:p>
          <a:p>
            <a:pPr algn="just">
              <a:buFont typeface="Wingdings" panose="05000000000000000000" pitchFamily="2" charset="2"/>
              <a:buChar char="q"/>
            </a:pPr>
            <a:r>
              <a:rPr lang="it-IT" dirty="0" smtClean="0"/>
              <a:t>Circoscrizione </a:t>
            </a:r>
            <a:r>
              <a:rPr lang="it-IT" dirty="0"/>
              <a:t>IV° - Italia meridionale (Abruzzo, Molise, Campania, Puglia, Basilicata e Calabria);</a:t>
            </a:r>
          </a:p>
          <a:p>
            <a:pPr algn="just">
              <a:buFont typeface="Wingdings" panose="05000000000000000000" pitchFamily="2" charset="2"/>
              <a:buChar char="q"/>
            </a:pPr>
            <a:r>
              <a:rPr lang="it-IT" dirty="0" smtClean="0"/>
              <a:t>Circoscrizione </a:t>
            </a:r>
            <a:r>
              <a:rPr lang="it-IT" dirty="0"/>
              <a:t>V° - Italia insulare (Sardegna e Sicilia).</a:t>
            </a:r>
          </a:p>
          <a:p>
            <a:pPr marL="0" indent="0" algn="just">
              <a:buNone/>
            </a:pPr>
            <a:r>
              <a:rPr lang="it-IT" dirty="0"/>
              <a:t>L’assegnazione del numero dei seggi alle singole circoscrizioni è effettuata sulla base dei risultati dell’ultimo censimento generale della popolazione riportati dalla più recente pubblicazione ufficiale dell’Istituto centrale di statistica, con decreto del Presidente della Repubblica e su proposta del Ministro dell’interno, da emanarsi contemporaneamente al decreto di convocazione dei comizi.</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18</a:t>
            </a:fld>
            <a:endParaRPr lang="it-IT"/>
          </a:p>
        </p:txBody>
      </p:sp>
    </p:spTree>
    <p:extLst>
      <p:ext uri="{BB962C8B-B14F-4D97-AF65-F5344CB8AC3E}">
        <p14:creationId xmlns:p14="http://schemas.microsoft.com/office/powerpoint/2010/main" val="32762896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chor="ctr"/>
          <a:lstStyle/>
          <a:p>
            <a:pPr algn="just"/>
            <a:r>
              <a:rPr lang="it-IT" sz="2400" b="1" u="sng" dirty="0">
                <a:solidFill>
                  <a:schemeClr val="accent2">
                    <a:lumMod val="75000"/>
                  </a:schemeClr>
                </a:solidFill>
              </a:rPr>
              <a:t>I 73 seggi del Parlamento europeo assegnati all’Italia</a:t>
            </a:r>
            <a:r>
              <a:rPr lang="it-IT" sz="2400" dirty="0">
                <a:solidFill>
                  <a:schemeClr val="accent2">
                    <a:lumMod val="75000"/>
                  </a:schemeClr>
                </a:solidFill>
              </a:rPr>
              <a:t> </a:t>
            </a:r>
            <a:endParaRPr lang="it-IT" sz="2400" dirty="0" smtClean="0">
              <a:solidFill>
                <a:schemeClr val="accent2">
                  <a:lumMod val="75000"/>
                </a:schemeClr>
              </a:solidFill>
            </a:endParaRPr>
          </a:p>
          <a:p>
            <a:pPr marL="0" indent="0" algn="just">
              <a:buNone/>
            </a:pPr>
            <a:r>
              <a:rPr lang="it-IT" dirty="0" smtClean="0"/>
              <a:t>Sono </a:t>
            </a:r>
            <a:r>
              <a:rPr lang="it-IT" dirty="0"/>
              <a:t>ripartiti su base nazionale con metodo proporzionale tra liste concorrenti che abbiano conseguito sul piano nazionale almeno il 4% dei voti validi espressi.</a:t>
            </a:r>
          </a:p>
          <a:p>
            <a:pPr marL="0" indent="0" algn="just">
              <a:buNone/>
            </a:pPr>
            <a:r>
              <a:rPr lang="it-IT" dirty="0"/>
              <a:t>Dopo aver determinato, a livello nazionale, il numero dei seggi spettanti a ciascuna lista, si procede alla successiva distribuzione nelle singole circoscrizioni.</a:t>
            </a:r>
          </a:p>
          <a:p>
            <a:pPr algn="just"/>
            <a:r>
              <a:rPr lang="it-IT" sz="2400" b="1" u="sng" dirty="0">
                <a:solidFill>
                  <a:schemeClr val="accent2">
                    <a:lumMod val="50000"/>
                  </a:schemeClr>
                </a:solidFill>
              </a:rPr>
              <a:t>Elettorato attivo</a:t>
            </a:r>
            <a:endParaRPr lang="it-IT" sz="2400" dirty="0">
              <a:solidFill>
                <a:schemeClr val="accent2">
                  <a:lumMod val="50000"/>
                </a:schemeClr>
              </a:solidFill>
            </a:endParaRPr>
          </a:p>
          <a:p>
            <a:pPr marL="0" indent="0" algn="just">
              <a:buNone/>
            </a:pPr>
            <a:r>
              <a:rPr lang="it-IT" dirty="0" smtClean="0"/>
              <a:t>Possono </a:t>
            </a:r>
            <a:r>
              <a:rPr lang="it-IT" dirty="0"/>
              <a:t>votare i cittadini residenti nei Paesi membri dell’Unione che siano iscritti nell'apposita lista elettorale del comune italiano di residenza; la richiesta deve essere presentata nei 90 giorni prima delle elezioni.</a:t>
            </a:r>
          </a:p>
          <a:p>
            <a:pPr marL="0" indent="0" algn="just">
              <a:buNone/>
            </a:pPr>
            <a:r>
              <a:rPr lang="it-IT" dirty="0" smtClean="0"/>
              <a:t>Gli </a:t>
            </a:r>
            <a:r>
              <a:rPr lang="it-IT" dirty="0"/>
              <a:t>elettori italiani che risiedono negli altri Stati membri dell'Unione europea e che intendono votare per i candidati italiani, possono votare presso i seggi messi a disposizione (presso consolati d’Italia, istituti di cultura, scuole italiane, </a:t>
            </a:r>
            <a:r>
              <a:rPr lang="it-IT" dirty="0" err="1"/>
              <a:t>ecc</a:t>
            </a:r>
            <a:r>
              <a:rPr lang="it-IT" dirty="0"/>
              <a:t>). La domanda, diretta al Sindaco del Comune nelle cui liste elettorali sono iscritti, va consegnata al Consolato competente entro 80 giorni prima dell'ultimo giorno fissato per l’elezione, per il successivo inoltro al Ministero dell’Interno.</a:t>
            </a:r>
          </a:p>
          <a:p>
            <a:pPr marL="0" indent="0" algn="just">
              <a:buNone/>
            </a:pPr>
            <a:r>
              <a:rPr lang="it-IT" dirty="0"/>
              <a:t>Nel caso in cui gli elettori rientrino in Italia, possono votare presso la sezione in cui sono iscritti; entro la data delle elezioni devono comunicare al Sindaco l'intenzione di voler votare in quel Comune.</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19</a:t>
            </a:fld>
            <a:endParaRPr lang="it-IT"/>
          </a:p>
        </p:txBody>
      </p:sp>
    </p:spTree>
    <p:extLst>
      <p:ext uri="{BB962C8B-B14F-4D97-AF65-F5344CB8AC3E}">
        <p14:creationId xmlns:p14="http://schemas.microsoft.com/office/powerpoint/2010/main" val="373983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1782" y="609600"/>
            <a:ext cx="8872220" cy="540327"/>
          </a:xfrm>
        </p:spPr>
        <p:txBody>
          <a:bodyPr>
            <a:normAutofit fontScale="90000"/>
          </a:bodyPr>
          <a:lstStyle/>
          <a:p>
            <a:pPr algn="ctr"/>
            <a:r>
              <a:rPr lang="it-IT" sz="3200" dirty="0"/>
              <a:t>Sentenza </a:t>
            </a:r>
            <a:r>
              <a:rPr lang="it-IT" sz="3200" dirty="0" smtClean="0"/>
              <a:t>della Corte Costituzionale n. 35/2017</a:t>
            </a:r>
            <a:endParaRPr lang="it-IT" sz="3200" dirty="0"/>
          </a:p>
        </p:txBody>
      </p:sp>
      <p:sp>
        <p:nvSpPr>
          <p:cNvPr id="3" name="Segnaposto contenuto 2"/>
          <p:cNvSpPr>
            <a:spLocks noGrp="1"/>
          </p:cNvSpPr>
          <p:nvPr>
            <p:ph idx="1"/>
          </p:nvPr>
        </p:nvSpPr>
        <p:spPr>
          <a:xfrm>
            <a:off x="401782" y="1149927"/>
            <a:ext cx="8872220" cy="4891435"/>
          </a:xfrm>
        </p:spPr>
        <p:txBody>
          <a:bodyPr>
            <a:normAutofit fontScale="92500" lnSpcReduction="10000"/>
          </a:bodyPr>
          <a:lstStyle/>
          <a:p>
            <a:r>
              <a:rPr lang="it-IT" dirty="0"/>
              <a:t>"</a:t>
            </a:r>
            <a:r>
              <a:rPr lang="it-IT" i="1" dirty="0"/>
              <a:t>I sistemi adottati, pur se differenti, non devono ostacolare, all'esito delle elezioni, la formazione di maggioranze parlamentari omogenee</a:t>
            </a:r>
            <a:r>
              <a:rPr lang="it-IT" dirty="0"/>
              <a:t>".</a:t>
            </a:r>
          </a:p>
          <a:p>
            <a:r>
              <a:rPr lang="it-IT" dirty="0"/>
              <a:t>E' quanto si legge nelle motivazioni della Corte Costituzionale che, con sentenza n. 35/2017, si è espressa in merito alle questioni di costituzionalità della legge elettorale per la Camera dei Deputati (cd. "</a:t>
            </a:r>
            <a:r>
              <a:rPr lang="it-IT" dirty="0" err="1"/>
              <a:t>Italicum</a:t>
            </a:r>
            <a:r>
              <a:rPr lang="it-IT" dirty="0"/>
              <a:t>", legge 6 maggio 2015, n. 52) sollevate dai tribunali di Messina, Torino, Genova, Perugia e Trieste.</a:t>
            </a:r>
          </a:p>
          <a:p>
            <a:r>
              <a:rPr lang="it-IT" dirty="0"/>
              <a:t>No al ballottaggio perché, per come è congeniato nell'</a:t>
            </a:r>
            <a:r>
              <a:rPr lang="it-IT" dirty="0" err="1"/>
              <a:t>Italicum</a:t>
            </a:r>
            <a:r>
              <a:rPr lang="it-IT" dirty="0"/>
              <a:t>, determina una lesione della rappresentatività degli elettori. Sì ai capilista bloccati riconoscendo su questo piano il ruolo dei partiti. Sì al premio di maggioranza considerato ragionevole per la lista che raggiunge il 40 per cento dei voti. Invito finale al legislatore a garantire maggioranze omogenee nei due rami del parlamento.</a:t>
            </a:r>
          </a:p>
          <a:p>
            <a:r>
              <a:rPr lang="it-IT" dirty="0"/>
              <a:t> La Costituzione, scrive infatti la Consulta, "</a:t>
            </a:r>
            <a:r>
              <a:rPr lang="it-IT" i="1" dirty="0"/>
              <a:t>non impone al legislatore di introdurre, per i due rami del Parlamento, sistemi elettorali identici, tuttavia esige che, al fine di non compromettere il corretto funzionamento della forma di governo parlamentare, i sistemi adottati, pur se differenti, non devono ostacolare, all'esito delle elezioni, la formazione di maggioranze parlamentari omogenee</a:t>
            </a:r>
            <a:r>
              <a:rPr lang="it-IT" dirty="0"/>
              <a:t>". E' proprio da qui che il Parlamento doveva ripartire per individuare uno strumento che assicurasse rappresentanza e governabilità.</a:t>
            </a:r>
          </a:p>
        </p:txBody>
      </p:sp>
      <p:sp>
        <p:nvSpPr>
          <p:cNvPr id="5" name="Segnaposto numero diapositiva 4"/>
          <p:cNvSpPr>
            <a:spLocks noGrp="1"/>
          </p:cNvSpPr>
          <p:nvPr>
            <p:ph type="sldNum" sz="quarter" idx="12"/>
          </p:nvPr>
        </p:nvSpPr>
        <p:spPr/>
        <p:txBody>
          <a:bodyPr/>
          <a:lstStyle/>
          <a:p>
            <a:fld id="{71031289-4452-477B-91BE-F8F00990D90A}" type="slidenum">
              <a:rPr lang="it-IT" smtClean="0"/>
              <a:t>2</a:t>
            </a:fld>
            <a:endParaRPr lang="it-IT" dirty="0"/>
          </a:p>
        </p:txBody>
      </p:sp>
      <p:sp>
        <p:nvSpPr>
          <p:cNvPr id="4" name="Segnaposto piè di pagina 3"/>
          <p:cNvSpPr>
            <a:spLocks noGrp="1"/>
          </p:cNvSpPr>
          <p:nvPr>
            <p:ph type="ftr" sz="quarter" idx="11"/>
          </p:nvPr>
        </p:nvSpPr>
        <p:spPr>
          <a:xfrm>
            <a:off x="0" y="6041362"/>
            <a:ext cx="12192000" cy="816638"/>
          </a:xfrm>
        </p:spPr>
        <p:txBody>
          <a:bodyPr/>
          <a:lstStyle/>
          <a:p>
            <a:pPr lvl="0" algn="r" defTabSz="914400">
              <a:defRPr/>
            </a:pPr>
            <a:r>
              <a:rPr lang="it-IT" sz="2300" kern="0" dirty="0" smtClean="0">
                <a:solidFill>
                  <a:srgbClr val="FFC000"/>
                </a:solidFill>
                <a:latin typeface="Calibri" panose="020F0502020204030204"/>
              </a:rPr>
              <a:t>                      									</a:t>
            </a:r>
          </a:p>
          <a:p>
            <a:pPr lvl="0" algn="r" defTabSz="914400">
              <a:defRPr/>
            </a:pPr>
            <a:r>
              <a:rPr lang="it-IT" sz="1600" kern="0" spc="300" dirty="0" smtClean="0">
                <a:ln w="10541" cmpd="sng">
                  <a:solidFill>
                    <a:prstClr val="white"/>
                  </a:solidFill>
                  <a:prstDash val="solid"/>
                </a:ln>
                <a:solidFill>
                  <a:srgbClr val="FFC000"/>
                </a:solidFill>
                <a:latin typeface="Times Roman" pitchFamily="18" charset="0"/>
              </a:rPr>
              <a:t>										</a:t>
            </a:r>
          </a:p>
          <a:p>
            <a:pPr lvl="0" algn="r" defTabSz="914400">
              <a:defRPr/>
            </a:pPr>
            <a:r>
              <a:rPr lang="it-IT" sz="1600" kern="0" spc="300" dirty="0">
                <a:ln w="10541" cmpd="sng">
                  <a:solidFill>
                    <a:prstClr val="white"/>
                  </a:solidFill>
                  <a:prstDash val="solid"/>
                </a:ln>
                <a:solidFill>
                  <a:srgbClr val="FFC000"/>
                </a:solidFill>
                <a:latin typeface="Times Roman" pitchFamily="18" charset="0"/>
              </a:rPr>
              <a:t> </a:t>
            </a:r>
            <a:r>
              <a:rPr lang="it-IT" sz="1600" kern="0" spc="300" dirty="0" smtClean="0">
                <a:ln w="10541" cmpd="sng">
                  <a:solidFill>
                    <a:prstClr val="white"/>
                  </a:solidFill>
                  <a:prstDash val="solid"/>
                </a:ln>
                <a:solidFill>
                  <a:srgbClr val="FFC000"/>
                </a:solidFill>
                <a:effectLst>
                  <a:outerShdw blurRad="50800" dist="38100" dir="2700000" algn="tl" rotWithShape="0">
                    <a:prstClr val="black">
                      <a:alpha val="40000"/>
                    </a:prstClr>
                  </a:outerShdw>
                </a:effectLst>
                <a:latin typeface="Times Roman" pitchFamily="18" charset="0"/>
              </a:rPr>
              <a:t>MICHELE</a:t>
            </a:r>
            <a:r>
              <a:rPr lang="it-IT" sz="1600" kern="0" spc="300" dirty="0" smtClean="0">
                <a:ln w="10541" cmpd="sng">
                  <a:solidFill>
                    <a:srgbClr val="5B9BD5">
                      <a:shade val="88000"/>
                      <a:satMod val="110000"/>
                    </a:srgbClr>
                  </a:solidFill>
                  <a:prstDash val="solid"/>
                </a:ln>
                <a:solidFill>
                  <a:srgbClr val="FFC000"/>
                </a:solidFill>
                <a:effectLst>
                  <a:outerShdw blurRad="50800" dist="38100" dir="2700000" algn="tl" rotWithShape="0">
                    <a:prstClr val="black">
                      <a:alpha val="40000"/>
                    </a:prstClr>
                  </a:outerShdw>
                </a:effectLst>
                <a:latin typeface="Times Roman" pitchFamily="18" charset="0"/>
              </a:rPr>
              <a:t> </a:t>
            </a:r>
            <a:r>
              <a:rPr lang="it-IT" sz="1600" kern="0" spc="300" dirty="0" smtClean="0">
                <a:ln w="10541" cmpd="sng">
                  <a:solidFill>
                    <a:srgbClr val="E88018"/>
                  </a:solidFill>
                  <a:prstDash val="solid"/>
                </a:ln>
                <a:solidFill>
                  <a:schemeClr val="accent4">
                    <a:lumMod val="75000"/>
                  </a:schemeClr>
                </a:solidFill>
                <a:effectLst>
                  <a:outerShdw blurRad="50800" dist="38100" dir="2700000" algn="tl" rotWithShape="0">
                    <a:prstClr val="black">
                      <a:alpha val="40000"/>
                    </a:prstClr>
                  </a:outerShdw>
                </a:effectLst>
                <a:latin typeface="Times Roman" pitchFamily="18" charset="0"/>
              </a:rPr>
              <a:t>BONETTI</a:t>
            </a:r>
            <a:r>
              <a:rPr lang="it-IT" sz="1400" kern="0" spc="600" dirty="0" smtClean="0">
                <a:ln w="10541" cmpd="sng">
                  <a:solidFill>
                    <a:srgbClr val="E88018"/>
                  </a:solidFill>
                  <a:prstDash val="solid"/>
                </a:ln>
                <a:solidFill>
                  <a:srgbClr val="FFC000"/>
                </a:solidFill>
                <a:effectLst>
                  <a:outerShdw blurRad="50800" dist="38100" dir="2700000" algn="tl" rotWithShape="0">
                    <a:prstClr val="black">
                      <a:alpha val="40000"/>
                    </a:prstClr>
                  </a:outerShdw>
                </a:effectLst>
                <a:latin typeface="Times Roman" pitchFamily="18" charset="0"/>
              </a:rPr>
              <a:t>	</a:t>
            </a:r>
          </a:p>
          <a:p>
            <a:pPr lvl="0" algn="r" defTabSz="914400">
              <a:defRPr/>
            </a:pPr>
            <a:r>
              <a:rPr lang="it-IT" sz="1400" kern="0" spc="600" dirty="0" smtClean="0">
                <a:ln w="10541" cmpd="sng">
                  <a:solidFill>
                    <a:srgbClr val="E88018"/>
                  </a:solidFill>
                  <a:prstDash val="solid"/>
                </a:ln>
                <a:solidFill>
                  <a:schemeClr val="accent4">
                    <a:lumMod val="75000"/>
                  </a:schemeClr>
                </a:solidFill>
                <a:effectLst>
                  <a:outerShdw blurRad="50800" dist="38100" dir="2700000" algn="tl" rotWithShape="0">
                    <a:prstClr val="black">
                      <a:alpha val="40000"/>
                    </a:prstClr>
                  </a:outerShdw>
                </a:effectLst>
                <a:latin typeface="Times Roman" pitchFamily="18" charset="0"/>
              </a:rPr>
              <a:t>avvocato</a:t>
            </a:r>
            <a:r>
              <a:rPr lang="it-IT" sz="1400" kern="0" spc="600" dirty="0" smtClean="0">
                <a:ln w="10541" cmpd="sng">
                  <a:solidFill>
                    <a:srgbClr val="5B9BD5">
                      <a:shade val="88000"/>
                      <a:satMod val="110000"/>
                    </a:srgbClr>
                  </a:solidFill>
                  <a:prstDash val="solid"/>
                </a:ln>
                <a:solidFill>
                  <a:srgbClr val="FFC000"/>
                </a:solidFill>
                <a:effectLst>
                  <a:outerShdw blurRad="50800" dist="38100" dir="2700000" algn="tl" rotWithShape="0">
                    <a:prstClr val="black">
                      <a:alpha val="40000"/>
                    </a:prstClr>
                  </a:outerShdw>
                </a:effectLst>
                <a:latin typeface="Times Roman" pitchFamily="18" charset="0"/>
              </a:rPr>
              <a:t> </a:t>
            </a:r>
            <a:r>
              <a:rPr lang="it-IT" sz="1400" kern="0" spc="600" dirty="0">
                <a:ln w="10541" cmpd="sng">
                  <a:solidFill>
                    <a:prstClr val="white"/>
                  </a:solidFill>
                  <a:prstDash val="solid"/>
                </a:ln>
                <a:solidFill>
                  <a:srgbClr val="FFC000"/>
                </a:solidFill>
                <a:effectLst>
                  <a:outerShdw blurRad="50800" dist="38100" dir="2700000" algn="tl" rotWithShape="0">
                    <a:prstClr val="black">
                      <a:alpha val="40000"/>
                    </a:prstClr>
                  </a:outerShdw>
                </a:effectLst>
                <a:latin typeface="Times Roman" pitchFamily="18" charset="0"/>
              </a:rPr>
              <a:t>&amp; </a:t>
            </a:r>
            <a:r>
              <a:rPr lang="it-IT" sz="1400" kern="0" spc="600" dirty="0" err="1">
                <a:ln w="10541" cmpd="sng">
                  <a:solidFill>
                    <a:prstClr val="white"/>
                  </a:solidFill>
                  <a:prstDash val="solid"/>
                </a:ln>
                <a:solidFill>
                  <a:srgbClr val="FFC000"/>
                </a:solidFill>
                <a:effectLst>
                  <a:outerShdw blurRad="50800" dist="38100" dir="2700000" algn="tl" rotWithShape="0">
                    <a:prstClr val="black">
                      <a:alpha val="40000"/>
                    </a:prstClr>
                  </a:outerShdw>
                </a:effectLst>
                <a:latin typeface="Times Roman" pitchFamily="18" charset="0"/>
              </a:rPr>
              <a:t>partners</a:t>
            </a:r>
            <a:endParaRPr lang="it-IT" sz="1400" kern="0" dirty="0">
              <a:solidFill>
                <a:srgbClr val="FFC000"/>
              </a:solidFill>
              <a:effectLst>
                <a:outerShdw blurRad="50800" dist="38100" dir="2700000" algn="tl" rotWithShape="0">
                  <a:prstClr val="black">
                    <a:alpha val="40000"/>
                  </a:prstClr>
                </a:outerShdw>
              </a:effectLst>
              <a:latin typeface="Calibri" panose="020F0502020204030204"/>
            </a:endParaRPr>
          </a:p>
          <a:p>
            <a:pPr lvl="0" defTabSz="914400">
              <a:defRPr/>
            </a:pPr>
            <a:endParaRPr lang="it-IT" sz="2300" kern="0" dirty="0">
              <a:solidFill>
                <a:srgbClr val="FFC000"/>
              </a:solidFill>
              <a:latin typeface="Calibri" panose="020F0502020204030204"/>
            </a:endParaRPr>
          </a:p>
        </p:txBody>
      </p:sp>
    </p:spTree>
    <p:extLst>
      <p:ext uri="{BB962C8B-B14F-4D97-AF65-F5344CB8AC3E}">
        <p14:creationId xmlns:p14="http://schemas.microsoft.com/office/powerpoint/2010/main" val="4137758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90945"/>
            <a:ext cx="10986654" cy="5611092"/>
          </a:xfrm>
        </p:spPr>
        <p:txBody>
          <a:bodyPr>
            <a:noAutofit/>
          </a:bodyPr>
          <a:lstStyle/>
          <a:p>
            <a:pPr algn="ctr">
              <a:lnSpc>
                <a:spcPct val="150000"/>
              </a:lnSpc>
            </a:pPr>
            <a:endParaRPr lang="it-IT" sz="1400" b="1" dirty="0" smtClean="0"/>
          </a:p>
          <a:p>
            <a:pPr algn="ctr">
              <a:lnSpc>
                <a:spcPct val="150000"/>
              </a:lnSpc>
            </a:pPr>
            <a:r>
              <a:rPr lang="it-IT" sz="1600" b="1" dirty="0" smtClean="0"/>
              <a:t>Premio </a:t>
            </a:r>
            <a:r>
              <a:rPr lang="it-IT" sz="1600" b="1" dirty="0"/>
              <a:t>di maggioranza</a:t>
            </a:r>
            <a:r>
              <a:rPr lang="it-IT" sz="1600" dirty="0"/>
              <a:t>. </a:t>
            </a:r>
            <a:endParaRPr lang="it-IT" sz="1600" dirty="0" smtClean="0"/>
          </a:p>
          <a:p>
            <a:pPr marL="0" indent="0">
              <a:lnSpc>
                <a:spcPct val="150000"/>
              </a:lnSpc>
              <a:buNone/>
            </a:pPr>
            <a:r>
              <a:rPr lang="it-IT" sz="1400" dirty="0" smtClean="0"/>
              <a:t>L'</a:t>
            </a:r>
            <a:r>
              <a:rPr lang="it-IT" sz="1400" dirty="0" err="1" smtClean="0"/>
              <a:t>Italicum</a:t>
            </a:r>
            <a:r>
              <a:rPr lang="it-IT" sz="1400" dirty="0" smtClean="0"/>
              <a:t> </a:t>
            </a:r>
            <a:r>
              <a:rPr lang="it-IT" sz="1400" dirty="0"/>
              <a:t>prevede l'assegnazione di un premio di maggioranza che attribuisce 340 seggi alla Camera alla lista che ottenga il 40% dei voti. E secondo la Corte Costituzionale questa soglia "</a:t>
            </a:r>
            <a:r>
              <a:rPr lang="it-IT" sz="1400" i="1" dirty="0"/>
              <a:t>non è irragionevole</a:t>
            </a:r>
            <a:r>
              <a:rPr lang="it-IT" sz="1400" dirty="0"/>
              <a:t>". Un passaggio importante, che 'promuove' appieno il premio, che punta a "</a:t>
            </a:r>
            <a:r>
              <a:rPr lang="it-IT" sz="1400" i="1" dirty="0"/>
              <a:t>bilanciare i principi costituzionali della necessaria rappresentatività" "con gli obbiettivi, pure di rilievo costituzionale, della stabilità del governo del Paese e della rapidità del processo decisionale"</a:t>
            </a:r>
            <a:r>
              <a:rPr lang="it-IT" sz="1400" dirty="0"/>
              <a:t>.</a:t>
            </a:r>
          </a:p>
          <a:p>
            <a:pPr algn="ctr">
              <a:lnSpc>
                <a:spcPct val="150000"/>
              </a:lnSpc>
            </a:pPr>
            <a:r>
              <a:rPr lang="it-IT" sz="1600" b="1" dirty="0"/>
              <a:t>Ballottaggio lesivo</a:t>
            </a:r>
            <a:r>
              <a:rPr lang="it-IT" sz="1600" dirty="0" smtClean="0"/>
              <a:t>.</a:t>
            </a:r>
          </a:p>
          <a:p>
            <a:pPr marL="0" indent="0">
              <a:lnSpc>
                <a:spcPct val="150000"/>
              </a:lnSpc>
              <a:buNone/>
            </a:pPr>
            <a:r>
              <a:rPr lang="it-IT" sz="1400" dirty="0" smtClean="0"/>
              <a:t>Il </a:t>
            </a:r>
            <a:r>
              <a:rPr lang="it-IT" sz="1400" dirty="0"/>
              <a:t>secondo turno previsto nell'</a:t>
            </a:r>
            <a:r>
              <a:rPr lang="it-IT" sz="1400" dirty="0" err="1"/>
              <a:t>Italicum</a:t>
            </a:r>
            <a:r>
              <a:rPr lang="it-IT" sz="1400" dirty="0"/>
              <a:t> attribuisce, al partito che vince, 340 seggi indipendentemente da una soglia minima di voti. Ma così strutturato determina "</a:t>
            </a:r>
            <a:r>
              <a:rPr lang="it-IT" sz="1400" i="1" dirty="0"/>
              <a:t>una lesione</a:t>
            </a:r>
            <a:r>
              <a:rPr lang="it-IT" sz="1400" dirty="0"/>
              <a:t>". La Corte spiega infatti che "</a:t>
            </a:r>
            <a:r>
              <a:rPr lang="it-IT" sz="1400" i="1" dirty="0"/>
              <a:t>il premio attribuito al secondo turno resta un premio di maggioranza e non diventa un premio di governabilità</a:t>
            </a:r>
            <a:r>
              <a:rPr lang="it-IT" sz="1400" dirty="0"/>
              <a:t>". Così costruito deve essere vincolato all'esigenza costituzionale "</a:t>
            </a:r>
            <a:r>
              <a:rPr lang="it-IT" sz="1400" i="1" dirty="0"/>
              <a:t>di non comprimere eccessivamente il carattere rappresentativo dell'assemblea elettiva e l'eguaglianza del voto</a:t>
            </a:r>
            <a:r>
              <a:rPr lang="it-IT" sz="1400" dirty="0"/>
              <a:t>". Una compressione che invece si realizza perché "</a:t>
            </a:r>
            <a:r>
              <a:rPr lang="it-IT" sz="1400" i="1" dirty="0"/>
              <a:t>una lista può accedere al turno di ballottaggio anche avendo conseguito, al primo turno, un consenso esiguo, e ciononostante ottenere il premio, vedendo più che raddoppiati i seggi che avrebbe conseguito sulla base dei voti ottenuti al primo turno</a:t>
            </a:r>
            <a:r>
              <a:rPr lang="it-IT" sz="1400" dirty="0"/>
              <a:t>". Niente a che vedere, specificano le motivazioni, con il ballottaggio previsto per l'elezione dei sindaci, che avviene in maniera diretta e riguarda una carica monocratica</a:t>
            </a:r>
            <a:r>
              <a:rPr lang="it-IT" sz="1400" dirty="0" smtClean="0"/>
              <a:t>.</a:t>
            </a:r>
            <a:endParaRPr lang="it-IT" sz="1400" dirty="0"/>
          </a:p>
        </p:txBody>
      </p:sp>
      <p:pic>
        <p:nvPicPr>
          <p:cNvPr id="5" name="Immagine 4"/>
          <p:cNvPicPr>
            <a:picLocks noChangeAspect="1"/>
          </p:cNvPicPr>
          <p:nvPr/>
        </p:nvPicPr>
        <p:blipFill>
          <a:blip r:embed="rId2"/>
          <a:stretch>
            <a:fillRect/>
          </a:stretch>
        </p:blipFill>
        <p:spPr>
          <a:xfrm>
            <a:off x="-104457" y="6041362"/>
            <a:ext cx="12684384" cy="908383"/>
          </a:xfrm>
          <a:prstGeom prst="rect">
            <a:avLst/>
          </a:prstGeom>
        </p:spPr>
      </p:pic>
      <p:sp>
        <p:nvSpPr>
          <p:cNvPr id="8" name="Segnaposto numero diapositiva 7"/>
          <p:cNvSpPr>
            <a:spLocks noGrp="1"/>
          </p:cNvSpPr>
          <p:nvPr>
            <p:ph type="sldNum" sz="quarter" idx="12"/>
          </p:nvPr>
        </p:nvSpPr>
        <p:spPr/>
        <p:txBody>
          <a:bodyPr/>
          <a:lstStyle/>
          <a:p>
            <a:fld id="{71031289-4452-477B-91BE-F8F00990D90A}" type="slidenum">
              <a:rPr lang="it-IT" smtClean="0"/>
              <a:t>3</a:t>
            </a:fld>
            <a:endParaRPr lang="it-IT"/>
          </a:p>
        </p:txBody>
      </p:sp>
    </p:spTree>
    <p:extLst>
      <p:ext uri="{BB962C8B-B14F-4D97-AF65-F5344CB8AC3E}">
        <p14:creationId xmlns:p14="http://schemas.microsoft.com/office/powerpoint/2010/main" val="897331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3965" y="193964"/>
            <a:ext cx="10917380" cy="5708073"/>
          </a:xfrm>
        </p:spPr>
        <p:txBody>
          <a:bodyPr/>
          <a:lstStyle/>
          <a:p>
            <a:pPr algn="ctr">
              <a:lnSpc>
                <a:spcPct val="150000"/>
              </a:lnSpc>
              <a:buFont typeface="Wingdings" panose="05000000000000000000" pitchFamily="2" charset="2"/>
              <a:buChar char="Ø"/>
            </a:pPr>
            <a:r>
              <a:rPr lang="it-IT" b="1" dirty="0" smtClean="0"/>
              <a:t>Capilista </a:t>
            </a:r>
            <a:r>
              <a:rPr lang="it-IT" b="1" dirty="0"/>
              <a:t>bloccati</a:t>
            </a:r>
            <a:r>
              <a:rPr lang="it-IT" dirty="0"/>
              <a:t>. </a:t>
            </a:r>
            <a:endParaRPr lang="it-IT" dirty="0" smtClean="0"/>
          </a:p>
          <a:p>
            <a:pPr marL="0" indent="0">
              <a:lnSpc>
                <a:spcPct val="150000"/>
              </a:lnSpc>
              <a:buNone/>
            </a:pPr>
            <a:r>
              <a:rPr lang="it-IT" sz="1400" dirty="0" smtClean="0"/>
              <a:t>La </a:t>
            </a:r>
            <a:r>
              <a:rPr lang="it-IT" sz="1400" dirty="0"/>
              <a:t>Corte non solo non ha bocciato i capilista bloccati, ma anzi nella sentenza ne sottolinea la legittimità. Innanzitutto, le motivazioni fanno notare che nel </a:t>
            </a:r>
            <a:r>
              <a:rPr lang="it-IT" sz="1400" dirty="0" err="1"/>
              <a:t>Porcellum</a:t>
            </a:r>
            <a:r>
              <a:rPr lang="it-IT" sz="1400" dirty="0"/>
              <a:t> erano bloccate le liste nella loro interezza, e questo fu giudicato incostituzionale perché non lasciava alcun margine di scelta all'elettore. Nell'</a:t>
            </a:r>
            <a:r>
              <a:rPr lang="it-IT" sz="1400" dirty="0" err="1"/>
              <a:t>Italicum</a:t>
            </a:r>
            <a:r>
              <a:rPr lang="it-IT" sz="1400" dirty="0"/>
              <a:t> le liste sono presentate in cento collegi plurinominali di dimensioni ridotte, è bloccato solo il capolista, il suo nome compare sulla scheda e l'elettore può esprimere sino a due preferenze. Non solo, c'è da considerare un altro aspetto: il ruolo che la Costituzione stessa affida ai partiti "quali associazioni che consentono ai cittadini di concorrere con metodo democratico a determinare, anche attraverso la partecipazione alle elezioni, la politica nazionale". E i capilista ne sono espressione.</a:t>
            </a:r>
          </a:p>
          <a:p>
            <a:pPr algn="ctr">
              <a:lnSpc>
                <a:spcPct val="150000"/>
              </a:lnSpc>
              <a:buFont typeface="Wingdings" panose="05000000000000000000" pitchFamily="2" charset="2"/>
              <a:buChar char="Ø"/>
            </a:pPr>
            <a:r>
              <a:rPr lang="it-IT" b="1" dirty="0"/>
              <a:t>Sorteggio per </a:t>
            </a:r>
            <a:r>
              <a:rPr lang="it-IT" b="1" dirty="0" err="1"/>
              <a:t>multicandidature</a:t>
            </a:r>
            <a:r>
              <a:rPr lang="it-IT" b="1" dirty="0"/>
              <a:t> ma va adeguato</a:t>
            </a:r>
            <a:r>
              <a:rPr lang="it-IT" sz="1400" b="1" dirty="0"/>
              <a:t>. </a:t>
            </a:r>
            <a:endParaRPr lang="it-IT" sz="1400" b="1" dirty="0" smtClean="0"/>
          </a:p>
          <a:p>
            <a:pPr marL="0" indent="0">
              <a:lnSpc>
                <a:spcPct val="150000"/>
              </a:lnSpc>
              <a:buNone/>
            </a:pPr>
            <a:r>
              <a:rPr lang="it-IT" sz="1400" dirty="0" smtClean="0"/>
              <a:t>Restano </a:t>
            </a:r>
            <a:r>
              <a:rPr lang="it-IT" sz="1400" dirty="0"/>
              <a:t>valide anche le </a:t>
            </a:r>
            <a:r>
              <a:rPr lang="it-IT" sz="1400" dirty="0" err="1"/>
              <a:t>multicandidature</a:t>
            </a:r>
            <a:r>
              <a:rPr lang="it-IT" sz="1400" dirty="0"/>
              <a:t>, ma cade la norma </a:t>
            </a:r>
            <a:r>
              <a:rPr lang="it-IT" sz="1400" b="1" dirty="0"/>
              <a:t>che co</a:t>
            </a:r>
            <a:r>
              <a:rPr lang="it-IT" sz="1400" dirty="0"/>
              <a:t>nsentiva al candidato di scegliere, a urne chiuse, in quale collegio essere materialmente eletto. La Corte l'ha giudicata "irragionevole" perché viola il principio d'uguaglianza e della personalità del voto. Sopravvive il criterio del sorteggio per la scelta. Ma è la stessa Corte a dire che questa non è la regola più adeguata. Spetta al "legislatore sostituire tale criterio con altra più adeguata regola, rispettosa della volontà degli elettori".</a:t>
            </a:r>
          </a:p>
          <a:p>
            <a:pPr marL="0" indent="0">
              <a:lnSpc>
                <a:spcPct val="150000"/>
              </a:lnSpc>
              <a:buNone/>
            </a:pPr>
            <a:r>
              <a:rPr lang="it-IT" sz="1400" dirty="0"/>
              <a:t>La Corte Costituzionale concludeva invitando l’organo Parlamentare ad armonizzare le leggi elettorali di Camera e Senato.</a:t>
            </a:r>
          </a:p>
        </p:txBody>
      </p:sp>
      <p:pic>
        <p:nvPicPr>
          <p:cNvPr id="5" name="Immagine 4"/>
          <p:cNvPicPr>
            <a:picLocks noChangeAspect="1"/>
          </p:cNvPicPr>
          <p:nvPr/>
        </p:nvPicPr>
        <p:blipFill>
          <a:blip r:embed="rId2"/>
          <a:stretch>
            <a:fillRect/>
          </a:stretch>
        </p:blipFill>
        <p:spPr>
          <a:xfrm>
            <a:off x="-118312" y="6068292"/>
            <a:ext cx="12698239"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4</a:t>
            </a:fld>
            <a:endParaRPr lang="it-IT"/>
          </a:p>
        </p:txBody>
      </p:sp>
    </p:spTree>
    <p:extLst>
      <p:ext uri="{BB962C8B-B14F-4D97-AF65-F5344CB8AC3E}">
        <p14:creationId xmlns:p14="http://schemas.microsoft.com/office/powerpoint/2010/main" val="3152522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7091" y="290946"/>
            <a:ext cx="10834253" cy="845127"/>
          </a:xfrm>
        </p:spPr>
        <p:txBody>
          <a:bodyPr>
            <a:normAutofit fontScale="90000"/>
          </a:bodyPr>
          <a:lstStyle/>
          <a:p>
            <a:pPr algn="ctr"/>
            <a:r>
              <a:rPr lang="it-IT" sz="2800" dirty="0" smtClean="0">
                <a:solidFill>
                  <a:schemeClr val="accent2">
                    <a:lumMod val="50000"/>
                  </a:schemeClr>
                </a:solidFill>
              </a:rPr>
              <a:t>IL NUOVO SISTEMA ELETTORALE PARLAMENTARE DISEGNATO DALLA LEGGE N. 165/2017</a:t>
            </a:r>
            <a:endParaRPr lang="it-IT" sz="2800" dirty="0">
              <a:solidFill>
                <a:schemeClr val="accent2">
                  <a:lumMod val="50000"/>
                </a:schemeClr>
              </a:solidFill>
            </a:endParaRPr>
          </a:p>
        </p:txBody>
      </p:sp>
      <p:sp>
        <p:nvSpPr>
          <p:cNvPr id="3" name="Segnaposto contenuto 2"/>
          <p:cNvSpPr>
            <a:spLocks noGrp="1"/>
          </p:cNvSpPr>
          <p:nvPr>
            <p:ph idx="1"/>
          </p:nvPr>
        </p:nvSpPr>
        <p:spPr>
          <a:xfrm>
            <a:off x="277091" y="1413165"/>
            <a:ext cx="10834253" cy="4488872"/>
          </a:xfrm>
        </p:spPr>
        <p:txBody>
          <a:bodyPr/>
          <a:lstStyle/>
          <a:p>
            <a:pPr>
              <a:lnSpc>
                <a:spcPct val="150000"/>
              </a:lnSpc>
            </a:pPr>
            <a:r>
              <a:rPr lang="it-IT" dirty="0">
                <a:solidFill>
                  <a:schemeClr val="tx1"/>
                </a:solidFill>
              </a:rPr>
              <a:t>Con la normativa di nuovo conio, si prevede un sistema misto proporzionale e maggioritario, nel quale i </a:t>
            </a:r>
            <a:r>
              <a:rPr lang="it-IT" b="1" dirty="0">
                <a:solidFill>
                  <a:schemeClr val="tx1"/>
                </a:solidFill>
              </a:rPr>
              <a:t>due terzi</a:t>
            </a:r>
            <a:r>
              <a:rPr lang="it-IT" dirty="0">
                <a:solidFill>
                  <a:schemeClr val="tx1"/>
                </a:solidFill>
              </a:rPr>
              <a:t> di deputati e senatori sono eletti con un sistema proporzionale di lista mentre </a:t>
            </a:r>
            <a:r>
              <a:rPr lang="it-IT" b="1" dirty="0">
                <a:solidFill>
                  <a:schemeClr val="tx1"/>
                </a:solidFill>
              </a:rPr>
              <a:t>il restante terzo </a:t>
            </a:r>
            <a:r>
              <a:rPr lang="it-IT" dirty="0">
                <a:solidFill>
                  <a:schemeClr val="tx1"/>
                </a:solidFill>
              </a:rPr>
              <a:t>è eletto mediante collegi uninominali.</a:t>
            </a:r>
          </a:p>
          <a:p>
            <a:pPr>
              <a:lnSpc>
                <a:spcPct val="150000"/>
              </a:lnSpc>
            </a:pPr>
            <a:r>
              <a:rPr lang="it-IT" dirty="0">
                <a:solidFill>
                  <a:schemeClr val="tx1"/>
                </a:solidFill>
              </a:rPr>
              <a:t>Il territorio nazionale è dunque diviso in </a:t>
            </a:r>
            <a:r>
              <a:rPr lang="it-IT" b="1" dirty="0">
                <a:solidFill>
                  <a:schemeClr val="tx1"/>
                </a:solidFill>
              </a:rPr>
              <a:t>collegi plurinominali</a:t>
            </a:r>
            <a:r>
              <a:rPr lang="it-IT" dirty="0">
                <a:solidFill>
                  <a:schemeClr val="tx1"/>
                </a:solidFill>
              </a:rPr>
              <a:t>, per i quali vale il </a:t>
            </a:r>
            <a:r>
              <a:rPr lang="it-IT" u="sng" dirty="0">
                <a:solidFill>
                  <a:schemeClr val="tx1"/>
                </a:solidFill>
              </a:rPr>
              <a:t>sistema proporzionale</a:t>
            </a:r>
            <a:r>
              <a:rPr lang="it-IT" dirty="0">
                <a:solidFill>
                  <a:schemeClr val="tx1"/>
                </a:solidFill>
              </a:rPr>
              <a:t>, e </a:t>
            </a:r>
            <a:r>
              <a:rPr lang="it-IT" b="1" dirty="0">
                <a:solidFill>
                  <a:schemeClr val="tx1"/>
                </a:solidFill>
              </a:rPr>
              <a:t>in collegi uninominali</a:t>
            </a:r>
            <a:r>
              <a:rPr lang="it-IT" dirty="0">
                <a:solidFill>
                  <a:schemeClr val="tx1"/>
                </a:solidFill>
              </a:rPr>
              <a:t> ai quali si applica il</a:t>
            </a:r>
            <a:r>
              <a:rPr lang="it-IT" b="1" dirty="0">
                <a:solidFill>
                  <a:schemeClr val="tx1"/>
                </a:solidFill>
              </a:rPr>
              <a:t> sistema maggioritario</a:t>
            </a:r>
            <a:r>
              <a:rPr lang="it-IT" dirty="0">
                <a:solidFill>
                  <a:schemeClr val="tx1"/>
                </a:solidFill>
              </a:rPr>
              <a:t>.</a:t>
            </a:r>
          </a:p>
          <a:p>
            <a:pPr>
              <a:lnSpc>
                <a:spcPct val="150000"/>
              </a:lnSpc>
            </a:pPr>
            <a:r>
              <a:rPr lang="it-IT" dirty="0">
                <a:solidFill>
                  <a:schemeClr val="tx1"/>
                </a:solidFill>
              </a:rPr>
              <a:t>Tutti i collegi sono </a:t>
            </a:r>
            <a:r>
              <a:rPr lang="it-IT" dirty="0" smtClean="0">
                <a:solidFill>
                  <a:schemeClr val="tx1"/>
                </a:solidFill>
              </a:rPr>
              <a:t>definiti </a:t>
            </a:r>
            <a:r>
              <a:rPr lang="it-IT" dirty="0">
                <a:solidFill>
                  <a:schemeClr val="tx1"/>
                </a:solidFill>
              </a:rPr>
              <a:t>con decreto legislativo dal Governo. Il </a:t>
            </a:r>
            <a:r>
              <a:rPr lang="it-IT" dirty="0" err="1">
                <a:solidFill>
                  <a:schemeClr val="tx1"/>
                </a:solidFill>
              </a:rPr>
              <a:t>Rosatellum</a:t>
            </a:r>
            <a:r>
              <a:rPr lang="it-IT" dirty="0">
                <a:solidFill>
                  <a:schemeClr val="tx1"/>
                </a:solidFill>
              </a:rPr>
              <a:t>, infatti, reca una delega al Governo da esercitare entro 30 giorni dall’entrata in vigore della legge per la determinazione dei collegi uninominali e plurinominali della Camera e del Senato, previo parere delle competenti Commissioni parlamentari. </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5</a:t>
            </a:fld>
            <a:endParaRPr lang="it-IT"/>
          </a:p>
        </p:txBody>
      </p:sp>
    </p:spTree>
    <p:extLst>
      <p:ext uri="{BB962C8B-B14F-4D97-AF65-F5344CB8AC3E}">
        <p14:creationId xmlns:p14="http://schemas.microsoft.com/office/powerpoint/2010/main" val="3160915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91636" y="296532"/>
            <a:ext cx="8596668" cy="839541"/>
          </a:xfrm>
        </p:spPr>
        <p:txBody>
          <a:bodyPr/>
          <a:lstStyle/>
          <a:p>
            <a:pPr algn="ctr"/>
            <a:r>
              <a:rPr lang="it-IT" b="1" dirty="0">
                <a:solidFill>
                  <a:schemeClr val="accent2">
                    <a:lumMod val="75000"/>
                  </a:schemeClr>
                </a:solidFill>
              </a:rPr>
              <a:t>LA DISTRIBUZIONE DEI SEGGI</a:t>
            </a:r>
            <a:endParaRPr lang="it-IT" sz="3200" dirty="0">
              <a:solidFill>
                <a:schemeClr val="accent2">
                  <a:lumMod val="75000"/>
                </a:schemeClr>
              </a:solidFill>
            </a:endParaRPr>
          </a:p>
        </p:txBody>
      </p:sp>
      <p:sp>
        <p:nvSpPr>
          <p:cNvPr id="3" name="Segnaposto contenuto 2"/>
          <p:cNvSpPr>
            <a:spLocks noGrp="1"/>
          </p:cNvSpPr>
          <p:nvPr>
            <p:ph sz="half" idx="1"/>
          </p:nvPr>
        </p:nvSpPr>
        <p:spPr>
          <a:xfrm>
            <a:off x="400046" y="1343170"/>
            <a:ext cx="4184035" cy="3880772"/>
          </a:xfrm>
        </p:spPr>
        <p:txBody>
          <a:bodyPr>
            <a:noAutofit/>
          </a:bodyPr>
          <a:lstStyle/>
          <a:p>
            <a:pPr marL="0" indent="0" algn="just">
              <a:lnSpc>
                <a:spcPct val="110000"/>
              </a:lnSpc>
              <a:buNone/>
            </a:pPr>
            <a:r>
              <a:rPr lang="it-IT" sz="2000" dirty="0"/>
              <a:t>Alla </a:t>
            </a:r>
            <a:r>
              <a:rPr lang="it-IT" sz="2000" b="1" dirty="0"/>
              <a:t>Camera</a:t>
            </a:r>
            <a:r>
              <a:rPr lang="it-IT" sz="2000" dirty="0"/>
              <a:t> i 630 seggi saranno assegnati come segue:</a:t>
            </a:r>
            <a:endParaRPr lang="it-IT" dirty="0"/>
          </a:p>
          <a:p>
            <a:pPr lvl="0">
              <a:lnSpc>
                <a:spcPct val="110000"/>
              </a:lnSpc>
              <a:buFont typeface="+mj-lt"/>
              <a:buAutoNum type="arabicPeriod"/>
            </a:pPr>
            <a:r>
              <a:rPr lang="it-IT" sz="2000" b="1" dirty="0"/>
              <a:t>232 in collegi uninominali</a:t>
            </a:r>
            <a:r>
              <a:rPr lang="it-IT" sz="2000" dirty="0"/>
              <a:t>, di cui:</a:t>
            </a:r>
            <a:endParaRPr lang="it-IT" dirty="0"/>
          </a:p>
          <a:p>
            <a:pPr lvl="1">
              <a:lnSpc>
                <a:spcPct val="150000"/>
              </a:lnSpc>
            </a:pPr>
            <a:r>
              <a:rPr lang="it-IT" dirty="0"/>
              <a:t>Sei per il Trentino Alto Adige</a:t>
            </a:r>
          </a:p>
          <a:p>
            <a:pPr lvl="1">
              <a:lnSpc>
                <a:spcPct val="150000"/>
              </a:lnSpc>
            </a:pPr>
            <a:r>
              <a:rPr lang="it-IT" dirty="0"/>
              <a:t>Due per il Molise</a:t>
            </a:r>
          </a:p>
          <a:p>
            <a:pPr lvl="1">
              <a:lnSpc>
                <a:spcPct val="150000"/>
              </a:lnSpc>
            </a:pPr>
            <a:r>
              <a:rPr lang="it-IT" dirty="0"/>
              <a:t>Uno per la Val d'Aosta</a:t>
            </a:r>
          </a:p>
          <a:p>
            <a:pPr lvl="0" algn="just">
              <a:lnSpc>
                <a:spcPct val="110000"/>
              </a:lnSpc>
              <a:buFont typeface="+mj-lt"/>
              <a:buAutoNum type="arabicPeriod"/>
            </a:pPr>
            <a:r>
              <a:rPr lang="it-IT" sz="2000" b="1" dirty="0"/>
              <a:t>386 in collegi plurinominali</a:t>
            </a:r>
            <a:r>
              <a:rPr lang="it-IT" sz="2000" dirty="0"/>
              <a:t> (circa 65 collegi, da definire con legge delega);</a:t>
            </a:r>
            <a:endParaRPr lang="it-IT" dirty="0"/>
          </a:p>
          <a:p>
            <a:pPr lvl="0" algn="just">
              <a:lnSpc>
                <a:spcPct val="110000"/>
              </a:lnSpc>
              <a:buFont typeface="+mj-lt"/>
              <a:buAutoNum type="arabicPeriod"/>
            </a:pPr>
            <a:r>
              <a:rPr lang="it-IT" sz="2000" dirty="0"/>
              <a:t>12 nella circoscrizione estero.</a:t>
            </a:r>
            <a:endParaRPr lang="it-IT" dirty="0"/>
          </a:p>
        </p:txBody>
      </p:sp>
      <p:sp>
        <p:nvSpPr>
          <p:cNvPr id="4" name="Segnaposto contenuto 3"/>
          <p:cNvSpPr>
            <a:spLocks noGrp="1"/>
          </p:cNvSpPr>
          <p:nvPr>
            <p:ph sz="half" idx="2"/>
          </p:nvPr>
        </p:nvSpPr>
        <p:spPr>
          <a:xfrm>
            <a:off x="5241984" y="1343169"/>
            <a:ext cx="4184034" cy="3880773"/>
          </a:xfrm>
        </p:spPr>
        <p:txBody>
          <a:bodyPr>
            <a:normAutofit lnSpcReduction="10000"/>
          </a:bodyPr>
          <a:lstStyle/>
          <a:p>
            <a:pPr marL="0" indent="0" algn="just">
              <a:lnSpc>
                <a:spcPct val="150000"/>
              </a:lnSpc>
              <a:buNone/>
            </a:pPr>
            <a:r>
              <a:rPr lang="it-IT" dirty="0"/>
              <a:t>Al </a:t>
            </a:r>
            <a:r>
              <a:rPr lang="it-IT" b="1" dirty="0"/>
              <a:t>Senato</a:t>
            </a:r>
            <a:r>
              <a:rPr lang="it-IT" dirty="0"/>
              <a:t>, i 315 seggi si divideranno così:</a:t>
            </a:r>
            <a:endParaRPr lang="it-IT" sz="1600" dirty="0"/>
          </a:p>
          <a:p>
            <a:pPr lvl="0" algn="just">
              <a:lnSpc>
                <a:spcPct val="150000"/>
              </a:lnSpc>
              <a:buFont typeface="+mj-lt"/>
              <a:buAutoNum type="arabicPeriod"/>
            </a:pPr>
            <a:r>
              <a:rPr lang="it-IT" b="1" dirty="0" smtClean="0"/>
              <a:t>116 </a:t>
            </a:r>
            <a:r>
              <a:rPr lang="it-IT" b="1" dirty="0"/>
              <a:t>in collegi uninominali</a:t>
            </a:r>
            <a:r>
              <a:rPr lang="it-IT" dirty="0"/>
              <a:t>, di cui:</a:t>
            </a:r>
            <a:endParaRPr lang="it-IT" sz="1600" dirty="0"/>
          </a:p>
          <a:p>
            <a:pPr lvl="1">
              <a:lnSpc>
                <a:spcPct val="150000"/>
              </a:lnSpc>
            </a:pPr>
            <a:r>
              <a:rPr lang="it-IT" dirty="0"/>
              <a:t>Sei per il Trentino Alto Adige</a:t>
            </a:r>
          </a:p>
          <a:p>
            <a:pPr lvl="1">
              <a:lnSpc>
                <a:spcPct val="150000"/>
              </a:lnSpc>
            </a:pPr>
            <a:r>
              <a:rPr lang="it-IT" dirty="0"/>
              <a:t>Uno per il Molise</a:t>
            </a:r>
          </a:p>
          <a:p>
            <a:pPr lvl="1">
              <a:lnSpc>
                <a:spcPct val="150000"/>
              </a:lnSpc>
            </a:pPr>
            <a:r>
              <a:rPr lang="it-IT" dirty="0"/>
              <a:t>Uno per la Val d'Aosta</a:t>
            </a:r>
          </a:p>
          <a:p>
            <a:pPr lvl="0" algn="just">
              <a:lnSpc>
                <a:spcPct val="150000"/>
              </a:lnSpc>
              <a:buFont typeface="+mj-lt"/>
              <a:buAutoNum type="arabicPeriod"/>
            </a:pPr>
            <a:r>
              <a:rPr lang="it-IT" b="1" dirty="0"/>
              <a:t>193 in collegi plurinominali</a:t>
            </a:r>
            <a:endParaRPr lang="it-IT" sz="1600" dirty="0"/>
          </a:p>
          <a:p>
            <a:pPr lvl="0" algn="just">
              <a:lnSpc>
                <a:spcPct val="150000"/>
              </a:lnSpc>
              <a:buFont typeface="+mj-lt"/>
              <a:buAutoNum type="arabicPeriod"/>
            </a:pPr>
            <a:r>
              <a:rPr lang="it-IT" dirty="0"/>
              <a:t>6 nella circoscrizione estero </a:t>
            </a:r>
            <a:endParaRPr lang="it-IT" sz="1600" dirty="0"/>
          </a:p>
          <a:p>
            <a:pPr algn="just">
              <a:buFont typeface="+mj-lt"/>
              <a:buAutoNum type="arabicPeriod"/>
            </a:pPr>
            <a:endParaRPr lang="it-IT" dirty="0"/>
          </a:p>
        </p:txBody>
      </p:sp>
      <p:sp>
        <p:nvSpPr>
          <p:cNvPr id="6" name="Segnaposto numero diapositiva 5"/>
          <p:cNvSpPr>
            <a:spLocks noGrp="1"/>
          </p:cNvSpPr>
          <p:nvPr>
            <p:ph type="sldNum" sz="quarter" idx="12"/>
          </p:nvPr>
        </p:nvSpPr>
        <p:spPr/>
        <p:txBody>
          <a:bodyPr/>
          <a:lstStyle/>
          <a:p>
            <a:fld id="{71031289-4452-477B-91BE-F8F00990D90A}" type="slidenum">
              <a:rPr lang="it-IT" smtClean="0"/>
              <a:t>6</a:t>
            </a:fld>
            <a:endParaRPr lang="it-IT"/>
          </a:p>
        </p:txBody>
      </p:sp>
      <p:pic>
        <p:nvPicPr>
          <p:cNvPr id="9" name="Immagine 8"/>
          <p:cNvPicPr>
            <a:picLocks noChangeAspect="1"/>
          </p:cNvPicPr>
          <p:nvPr/>
        </p:nvPicPr>
        <p:blipFill>
          <a:blip r:embed="rId2"/>
          <a:stretch>
            <a:fillRect/>
          </a:stretch>
        </p:blipFill>
        <p:spPr>
          <a:xfrm>
            <a:off x="-105844" y="6041361"/>
            <a:ext cx="12680779" cy="908383"/>
          </a:xfrm>
          <a:prstGeom prst="rect">
            <a:avLst/>
          </a:prstGeom>
        </p:spPr>
      </p:pic>
    </p:spTree>
    <p:extLst>
      <p:ext uri="{BB962C8B-B14F-4D97-AF65-F5344CB8AC3E}">
        <p14:creationId xmlns:p14="http://schemas.microsoft.com/office/powerpoint/2010/main" val="4178054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normAutofit/>
          </a:bodyPr>
          <a:lstStyle/>
          <a:p>
            <a:pPr marL="0" indent="0" algn="ctr">
              <a:buNone/>
            </a:pPr>
            <a:r>
              <a:rPr lang="it-IT" sz="2000" b="1" dirty="0">
                <a:solidFill>
                  <a:schemeClr val="accent2">
                    <a:lumMod val="75000"/>
                  </a:schemeClr>
                </a:solidFill>
              </a:rPr>
              <a:t>DIFFERENZE COLLEGI UNINOMINALE E COLLEGI PLURINOMINALI</a:t>
            </a:r>
            <a:endParaRPr lang="it-IT" sz="2000" dirty="0">
              <a:solidFill>
                <a:schemeClr val="accent2">
                  <a:lumMod val="75000"/>
                </a:schemeClr>
              </a:solidFill>
            </a:endParaRPr>
          </a:p>
          <a:p>
            <a:r>
              <a:rPr lang="it-IT" b="1" u="sng" dirty="0">
                <a:solidFill>
                  <a:schemeClr val="tx1"/>
                </a:solidFill>
              </a:rPr>
              <a:t>Nei collegi uninominali</a:t>
            </a:r>
            <a:r>
              <a:rPr lang="it-IT" dirty="0"/>
              <a:t>, il seggio è assegnato al candidato che consegue il maggior numero dei voti secondo il sistema maggioritario; i 232 candidati più votati in ogni collegio uninominale alla Camera e i 116 più votati al Senato otterranno direttamente il proprio seggio (come nel </a:t>
            </a:r>
            <a:r>
              <a:rPr lang="it-IT" dirty="0" err="1"/>
              <a:t>Mattarellum</a:t>
            </a:r>
            <a:r>
              <a:rPr lang="it-IT" dirty="0"/>
              <a:t>), anche se avessero un solo voto in più rispetto al loro diretto avversario (ciò corrisponde alla logica anglosassone del </a:t>
            </a:r>
            <a:r>
              <a:rPr lang="it-IT" i="1" dirty="0"/>
              <a:t>first </a:t>
            </a:r>
            <a:r>
              <a:rPr lang="it-IT" i="1" dirty="0" err="1"/>
              <a:t>past</a:t>
            </a:r>
            <a:r>
              <a:rPr lang="it-IT" i="1" dirty="0"/>
              <a:t> the post</a:t>
            </a:r>
            <a:r>
              <a:rPr lang="it-IT" dirty="0"/>
              <a:t>). In caso di parità tra candidati, è eletto quello più giovane di età.</a:t>
            </a:r>
          </a:p>
          <a:p>
            <a:r>
              <a:rPr lang="it-IT" b="1" u="sng" dirty="0">
                <a:solidFill>
                  <a:schemeClr val="tx1"/>
                </a:solidFill>
              </a:rPr>
              <a:t>I collegi plurinominali</a:t>
            </a:r>
            <a:r>
              <a:rPr lang="it-IT" dirty="0"/>
              <a:t>, sono formati dall’accorpamento di più collegi uninominali e ognuno di questi non può eleggere più di 8 deputati. </a:t>
            </a:r>
            <a:r>
              <a:rPr lang="it-IT" dirty="0" smtClean="0"/>
              <a:t>Il </a:t>
            </a:r>
            <a:r>
              <a:rPr lang="it-IT" dirty="0"/>
              <a:t>riparto dei seggi </a:t>
            </a:r>
            <a:r>
              <a:rPr lang="it-IT" dirty="0" smtClean="0"/>
              <a:t>avviene </a:t>
            </a:r>
            <a:r>
              <a:rPr lang="it-IT" dirty="0"/>
              <a:t>con metodo proporzionale tra le coalizioni e le liste che abbiano superato le soglie di sbarramento. Sostanzialmente i seggi vengono suddividi proporzionalmente rispetto ai voti conseguiti dalla lista o </a:t>
            </a:r>
            <a:r>
              <a:rPr lang="it-IT" dirty="0" smtClean="0"/>
              <a:t>coalizione.</a:t>
            </a:r>
            <a:endParaRPr lang="it-IT" dirty="0"/>
          </a:p>
          <a:p>
            <a:r>
              <a:rPr lang="it-IT" b="1" dirty="0">
                <a:solidFill>
                  <a:schemeClr val="tx1"/>
                </a:solidFill>
              </a:rPr>
              <a:t>Le liste sono bloccate. </a:t>
            </a:r>
            <a:endParaRPr lang="it-IT" b="1" dirty="0" smtClean="0">
              <a:solidFill>
                <a:schemeClr val="tx1"/>
              </a:solidFill>
            </a:endParaRPr>
          </a:p>
          <a:p>
            <a:pPr marL="0" indent="0">
              <a:buNone/>
            </a:pPr>
            <a:r>
              <a:rPr lang="it-IT" dirty="0" smtClean="0"/>
              <a:t>In </a:t>
            </a:r>
            <a:r>
              <a:rPr lang="it-IT" dirty="0"/>
              <a:t>ogni collegio plurinominale, ciascuna lista è composta da un elenco di candidati presentati secondo un ordine numerico. Il numero dei candidati non può essere inferiore alla metà dei seggi assegnati al collegio plurinominale e non può essere superiore al limite massimo di seggi assegnati al collegio plurinominale; </a:t>
            </a:r>
            <a:r>
              <a:rPr lang="it-IT" u="sng" dirty="0"/>
              <a:t>in ogni caso, il numero dei candidati non può essere inferiore a 2 né superiore a 4</a:t>
            </a:r>
            <a:r>
              <a:rPr lang="it-IT" dirty="0"/>
              <a:t>. </a:t>
            </a:r>
            <a:r>
              <a:rPr lang="it-IT" dirty="0" smtClean="0"/>
              <a:t>I </a:t>
            </a:r>
            <a:r>
              <a:rPr lang="it-IT" dirty="0"/>
              <a:t>collegi devono essere abbastanza piccoli da garantire la conoscibilità dell’eletto, così da non contrastare con la pronuncia della Corte Costituzionale che bocciava i listini bloccati in grandi collegi.</a:t>
            </a:r>
            <a:endParaRPr lang="it-IT" dirty="0">
              <a:solidFill>
                <a:schemeClr val="tx1"/>
              </a:solidFill>
            </a:endParaRP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7</a:t>
            </a:fld>
            <a:endParaRPr lang="it-IT"/>
          </a:p>
        </p:txBody>
      </p:sp>
    </p:spTree>
    <p:extLst>
      <p:ext uri="{BB962C8B-B14F-4D97-AF65-F5344CB8AC3E}">
        <p14:creationId xmlns:p14="http://schemas.microsoft.com/office/powerpoint/2010/main" val="2106127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lstStyle/>
          <a:p>
            <a:pPr algn="ctr"/>
            <a:r>
              <a:rPr lang="it-IT" sz="2000" b="1" dirty="0">
                <a:solidFill>
                  <a:schemeClr val="accent2">
                    <a:lumMod val="75000"/>
                  </a:schemeClr>
                </a:solidFill>
              </a:rPr>
              <a:t>LA DOPPIA SOGLIA DI SBARRAMENTO</a:t>
            </a:r>
            <a:endParaRPr lang="it-IT" sz="2000" dirty="0">
              <a:solidFill>
                <a:schemeClr val="accent2">
                  <a:lumMod val="75000"/>
                </a:schemeClr>
              </a:solidFill>
            </a:endParaRPr>
          </a:p>
          <a:p>
            <a:pPr marL="0" indent="0">
              <a:buNone/>
            </a:pPr>
            <a:endParaRPr lang="it-IT" dirty="0" smtClean="0"/>
          </a:p>
          <a:p>
            <a:pPr marL="0" indent="0">
              <a:buNone/>
            </a:pPr>
            <a:r>
              <a:rPr lang="it-IT" dirty="0" smtClean="0"/>
              <a:t>I </a:t>
            </a:r>
            <a:r>
              <a:rPr lang="it-IT" dirty="0"/>
              <a:t>partiti possono presentarsi da soli o in coalizione. </a:t>
            </a:r>
          </a:p>
          <a:p>
            <a:pPr marL="0" indent="0">
              <a:buNone/>
            </a:pPr>
            <a:r>
              <a:rPr lang="it-IT" dirty="0"/>
              <a:t>La coalizione è unica a livello nazionale.</a:t>
            </a:r>
          </a:p>
          <a:p>
            <a:pPr marL="0" indent="0">
              <a:buNone/>
            </a:pPr>
            <a:r>
              <a:rPr lang="it-IT" dirty="0"/>
              <a:t>I partiti in coalizione presentano candidati unitari nei collegi uninominali. </a:t>
            </a:r>
          </a:p>
          <a:p>
            <a:pPr lvl="1">
              <a:lnSpc>
                <a:spcPct val="150000"/>
              </a:lnSpc>
            </a:pPr>
            <a:r>
              <a:rPr lang="it-IT" b="1" dirty="0">
                <a:solidFill>
                  <a:schemeClr val="accent2">
                    <a:lumMod val="50000"/>
                  </a:schemeClr>
                </a:solidFill>
              </a:rPr>
              <a:t>Nella parte proporzionale</a:t>
            </a:r>
            <a:r>
              <a:rPr lang="it-IT" dirty="0"/>
              <a:t>, lo sbarramento è al 3% per le singole liste e al 10% per le coalizioni, sia al Senato sia alla Camera, con l'eccezione delle liste relative alle minoranze linguistiche per le quali la soglia è al 20% nella regione di riferimento. </a:t>
            </a:r>
          </a:p>
          <a:p>
            <a:pPr lvl="1">
              <a:lnSpc>
                <a:spcPct val="150000"/>
              </a:lnSpc>
            </a:pPr>
            <a:r>
              <a:rPr lang="it-IT" b="1" dirty="0">
                <a:solidFill>
                  <a:schemeClr val="accent2">
                    <a:lumMod val="50000"/>
                  </a:schemeClr>
                </a:solidFill>
              </a:rPr>
              <a:t>Per le coalizioni </a:t>
            </a:r>
            <a:r>
              <a:rPr lang="it-IT" dirty="0"/>
              <a:t>non vengono comunque computati i voti dei partiti che non hanno superato la soglia dell’1%. Se una lista non raggiunge il 3% ed è parte di una coalizione i voti vengono, a quel punto, “dirottati” al partito prevalente all’interno dell’alleanza. </a:t>
            </a:r>
          </a:p>
          <a:p>
            <a:r>
              <a:rPr lang="it-IT" dirty="0"/>
              <a:t>Il candidato eletto in un collegio maggioritario (uninominale - vince chi ha un voto in più) mantiene il seggio anche se il partito a cui appartiene viene escluso dalla ripartizione proporzionale. </a:t>
            </a:r>
          </a:p>
          <a:p>
            <a:r>
              <a:rPr lang="it-IT" b="1" dirty="0"/>
              <a:t>La </a:t>
            </a:r>
            <a:r>
              <a:rPr lang="it-IT" b="1" dirty="0" smtClean="0"/>
              <a:t>legge</a:t>
            </a:r>
            <a:r>
              <a:rPr lang="it-IT" dirty="0"/>
              <a:t> </a:t>
            </a:r>
            <a:r>
              <a:rPr lang="it-IT" dirty="0">
                <a:hlinkClick r:id="rId2"/>
              </a:rPr>
              <a:t>non prevede alcun premio di maggioranza.</a:t>
            </a:r>
            <a:endParaRPr lang="it-IT" dirty="0"/>
          </a:p>
          <a:p>
            <a:endParaRPr lang="it-IT" dirty="0"/>
          </a:p>
        </p:txBody>
      </p:sp>
      <p:pic>
        <p:nvPicPr>
          <p:cNvPr id="5" name="Immagine 4"/>
          <p:cNvPicPr>
            <a:picLocks noChangeAspect="1"/>
          </p:cNvPicPr>
          <p:nvPr/>
        </p:nvPicPr>
        <p:blipFill>
          <a:blip r:embed="rId3"/>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8</a:t>
            </a:fld>
            <a:endParaRPr lang="it-IT"/>
          </a:p>
        </p:txBody>
      </p:sp>
    </p:spTree>
    <p:extLst>
      <p:ext uri="{BB962C8B-B14F-4D97-AF65-F5344CB8AC3E}">
        <p14:creationId xmlns:p14="http://schemas.microsoft.com/office/powerpoint/2010/main" val="2293593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77091" y="207818"/>
            <a:ext cx="10834253" cy="5694219"/>
          </a:xfrm>
        </p:spPr>
        <p:txBody>
          <a:bodyPr/>
          <a:lstStyle/>
          <a:p>
            <a:pPr marL="0" indent="0" algn="ctr">
              <a:buNone/>
            </a:pPr>
            <a:r>
              <a:rPr lang="it-IT" sz="2400" b="1" dirty="0">
                <a:solidFill>
                  <a:schemeClr val="accent2">
                    <a:lumMod val="50000"/>
                  </a:schemeClr>
                </a:solidFill>
              </a:rPr>
              <a:t>DIFFERENZA PROPORZIONALE ALLA CAMERA ED AL SENATO</a:t>
            </a:r>
            <a:endParaRPr lang="it-IT" sz="2400" dirty="0">
              <a:solidFill>
                <a:schemeClr val="accent2">
                  <a:lumMod val="50000"/>
                </a:schemeClr>
              </a:solidFill>
            </a:endParaRPr>
          </a:p>
          <a:p>
            <a:pPr marL="0" indent="0">
              <a:buNone/>
            </a:pPr>
            <a:r>
              <a:rPr lang="it-IT" dirty="0"/>
              <a:t>In ossequio al dettato costituzionale, il Senato deve essere eletto su base regionale.</a:t>
            </a:r>
          </a:p>
          <a:p>
            <a:pPr marL="0" indent="0">
              <a:buNone/>
            </a:pPr>
            <a:r>
              <a:rPr lang="it-IT" dirty="0"/>
              <a:t>Di conseguenza, il </a:t>
            </a:r>
            <a:r>
              <a:rPr lang="it-IT" dirty="0" err="1"/>
              <a:t>Rosatellum</a:t>
            </a:r>
            <a:r>
              <a:rPr lang="it-IT" dirty="0"/>
              <a:t> dispone che la ripartizione dei seggi tra le liste del Senato avviene su base regionale (e non nazionale come alla Camera) risultando così meno dipendente dal risultato nazionale di ogni lista/coalizione.</a:t>
            </a:r>
          </a:p>
          <a:p>
            <a:pPr marL="0" indent="0">
              <a:buNone/>
            </a:pPr>
            <a:r>
              <a:rPr lang="it-IT" dirty="0"/>
              <a:t>Anche per il Senato, restano </a:t>
            </a:r>
            <a:r>
              <a:rPr lang="it-IT" dirty="0" smtClean="0"/>
              <a:t>ferme in linea di massima </a:t>
            </a:r>
            <a:r>
              <a:rPr lang="it-IT" dirty="0"/>
              <a:t>le soglie del 3% e del 10% che si calcoleranno sempre su base nazionale.</a:t>
            </a:r>
            <a:br>
              <a:rPr lang="it-IT" dirty="0"/>
            </a:br>
            <a:r>
              <a:rPr lang="it-IT" dirty="0"/>
              <a:t>Per il resto, la parte proporzionale delle due Camere è sostanzialmente uguale.</a:t>
            </a:r>
          </a:p>
          <a:p>
            <a:pPr marL="0" indent="0">
              <a:buNone/>
            </a:pPr>
            <a:r>
              <a:rPr lang="it-IT" dirty="0"/>
              <a:t> </a:t>
            </a:r>
          </a:p>
          <a:p>
            <a:pPr marL="0" indent="0" algn="ctr">
              <a:buNone/>
            </a:pPr>
            <a:r>
              <a:rPr lang="it-IT" sz="2400" b="1" dirty="0">
                <a:solidFill>
                  <a:schemeClr val="accent2">
                    <a:lumMod val="50000"/>
                  </a:schemeClr>
                </a:solidFill>
              </a:rPr>
              <a:t>COALIZIONI</a:t>
            </a:r>
            <a:endParaRPr lang="it-IT" sz="2400" dirty="0">
              <a:solidFill>
                <a:schemeClr val="accent2">
                  <a:lumMod val="50000"/>
                </a:schemeClr>
              </a:solidFill>
            </a:endParaRPr>
          </a:p>
          <a:p>
            <a:pPr marL="0" indent="0">
              <a:buNone/>
            </a:pPr>
            <a:r>
              <a:rPr lang="it-IT" dirty="0"/>
              <a:t>Le coalizioni, da una parte, sono ammesse come gruppo di liste che sostengono un singolo candidato nell’uninominale e, dall’altra, possono concorrere da sole nel proporzionale.</a:t>
            </a:r>
          </a:p>
          <a:p>
            <a:pPr marL="0" indent="0">
              <a:buNone/>
            </a:pPr>
            <a:r>
              <a:rPr lang="it-IT" dirty="0"/>
              <a:t>Naturalmente, atteso che la Costituzione non impone il c.d. vincolo di mandato, i partiti coalizzati possono sciogliere l’alleanza in qualsiasi momento nel post-voto.</a:t>
            </a:r>
          </a:p>
          <a:p>
            <a:pPr marL="0" indent="0">
              <a:buNone/>
            </a:pPr>
            <a:r>
              <a:rPr lang="it-IT" dirty="0"/>
              <a:t> </a:t>
            </a:r>
          </a:p>
        </p:txBody>
      </p:sp>
      <p:pic>
        <p:nvPicPr>
          <p:cNvPr id="5" name="Immagine 4"/>
          <p:cNvPicPr>
            <a:picLocks noChangeAspect="1"/>
          </p:cNvPicPr>
          <p:nvPr/>
        </p:nvPicPr>
        <p:blipFill>
          <a:blip r:embed="rId2"/>
          <a:stretch>
            <a:fillRect/>
          </a:stretch>
        </p:blipFill>
        <p:spPr>
          <a:xfrm>
            <a:off x="-118311" y="6041362"/>
            <a:ext cx="12684384" cy="908383"/>
          </a:xfrm>
          <a:prstGeom prst="rect">
            <a:avLst/>
          </a:prstGeom>
        </p:spPr>
      </p:pic>
      <p:sp>
        <p:nvSpPr>
          <p:cNvPr id="7" name="Segnaposto numero diapositiva 6"/>
          <p:cNvSpPr>
            <a:spLocks noGrp="1"/>
          </p:cNvSpPr>
          <p:nvPr>
            <p:ph type="sldNum" sz="quarter" idx="12"/>
          </p:nvPr>
        </p:nvSpPr>
        <p:spPr/>
        <p:txBody>
          <a:bodyPr/>
          <a:lstStyle/>
          <a:p>
            <a:fld id="{71031289-4452-477B-91BE-F8F00990D90A}" type="slidenum">
              <a:rPr lang="it-IT" smtClean="0"/>
              <a:t>9</a:t>
            </a:fld>
            <a:endParaRPr lang="it-IT"/>
          </a:p>
        </p:txBody>
      </p:sp>
    </p:spTree>
    <p:extLst>
      <p:ext uri="{BB962C8B-B14F-4D97-AF65-F5344CB8AC3E}">
        <p14:creationId xmlns:p14="http://schemas.microsoft.com/office/powerpoint/2010/main" val="2645353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568</TotalTime>
  <Words>2634</Words>
  <Application>Microsoft Office PowerPoint</Application>
  <PresentationFormat>Widescreen</PresentationFormat>
  <Paragraphs>154</Paragraphs>
  <Slides>19</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19</vt:i4>
      </vt:variant>
    </vt:vector>
  </HeadingPairs>
  <TitlesOfParts>
    <vt:vector size="26" baseType="lpstr">
      <vt:lpstr>Arial</vt:lpstr>
      <vt:lpstr>Calibri</vt:lpstr>
      <vt:lpstr>Times Roman</vt:lpstr>
      <vt:lpstr>Trebuchet MS</vt:lpstr>
      <vt:lpstr>Wingdings</vt:lpstr>
      <vt:lpstr>Wingdings 3</vt:lpstr>
      <vt:lpstr>Sfaccettatura</vt:lpstr>
      <vt:lpstr>ELEZIONI 2018 LEGGE N. 165 DEL 3 NOVEMBRE 2017 – c.d. ROSATELLUM BIS </vt:lpstr>
      <vt:lpstr>Sentenza della Corte Costituzionale n. 35/2017</vt:lpstr>
      <vt:lpstr>Presentazione standard di PowerPoint</vt:lpstr>
      <vt:lpstr>Presentazione standard di PowerPoint</vt:lpstr>
      <vt:lpstr>IL NUOVO SISTEMA ELETTORALE PARLAMENTARE DISEGNATO DALLA LEGGE N. 165/2017</vt:lpstr>
      <vt:lpstr>LA DISTRIBUZIONE DEI SEGGI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ELEZIONI 2018 LEGGE N. 165 DEL 3 NOVEMBRE 2017 – c.d. ROSATELLUM BIS</dc:title>
  <dc:creator>Studio Bonetti</dc:creator>
  <cp:lastModifiedBy>utente</cp:lastModifiedBy>
  <cp:revision>69</cp:revision>
  <cp:lastPrinted>2018-02-27T18:53:01Z</cp:lastPrinted>
  <dcterms:created xsi:type="dcterms:W3CDTF">2018-02-27T10:40:19Z</dcterms:created>
  <dcterms:modified xsi:type="dcterms:W3CDTF">2018-02-28T08:03:52Z</dcterms:modified>
</cp:coreProperties>
</file>