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9" r:id="rId4"/>
    <p:sldId id="276" r:id="rId5"/>
    <p:sldId id="279" r:id="rId6"/>
    <p:sldId id="280" r:id="rId7"/>
    <p:sldId id="277" r:id="rId8"/>
    <p:sldId id="278" r:id="rId9"/>
    <p:sldId id="281" r:id="rId10"/>
    <p:sldId id="263" r:id="rId11"/>
    <p:sldId id="258" r:id="rId12"/>
    <p:sldId id="268" r:id="rId13"/>
    <p:sldId id="262" r:id="rId14"/>
    <p:sldId id="264" r:id="rId15"/>
    <p:sldId id="267" r:id="rId16"/>
    <p:sldId id="265" r:id="rId17"/>
    <p:sldId id="270" r:id="rId18"/>
    <p:sldId id="269" r:id="rId19"/>
    <p:sldId id="266" r:id="rId20"/>
    <p:sldId id="271" r:id="rId21"/>
    <p:sldId id="272" r:id="rId22"/>
    <p:sldId id="275" r:id="rId23"/>
    <p:sldId id="274" r:id="rId24"/>
    <p:sldId id="273" r:id="rId25"/>
    <p:sldId id="260" r:id="rId26"/>
    <p:sldId id="261" r:id="rId27"/>
    <p:sldId id="296" r:id="rId28"/>
    <p:sldId id="297" r:id="rId29"/>
    <p:sldId id="298" r:id="rId30"/>
    <p:sldId id="299" r:id="rId31"/>
    <p:sldId id="300" r:id="rId32"/>
    <p:sldId id="290" r:id="rId33"/>
    <p:sldId id="282" r:id="rId34"/>
    <p:sldId id="283" r:id="rId35"/>
    <p:sldId id="284" r:id="rId36"/>
    <p:sldId id="285" r:id="rId37"/>
    <p:sldId id="286" r:id="rId38"/>
    <p:sldId id="287" r:id="rId39"/>
    <p:sldId id="288" r:id="rId40"/>
    <p:sldId id="289" r:id="rId41"/>
  </p:sldIdLst>
  <p:sldSz cx="9144000" cy="6858000" type="screen4x3"/>
  <p:notesSz cx="6669088" cy="98679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75626" autoAdjust="0"/>
  </p:normalViewPr>
  <p:slideViewPr>
    <p:cSldViewPr>
      <p:cViewPr varScale="1">
        <p:scale>
          <a:sx n="79" d="100"/>
          <a:sy n="79" d="100"/>
        </p:scale>
        <p:origin x="-14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250" cy="4937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8250" y="0"/>
            <a:ext cx="2889250" cy="493713"/>
          </a:xfrm>
          <a:prstGeom prst="rect">
            <a:avLst/>
          </a:prstGeom>
        </p:spPr>
        <p:txBody>
          <a:bodyPr vert="horz" lIns="91440" tIns="45720" rIns="91440" bIns="45720" rtlCol="0"/>
          <a:lstStyle>
            <a:lvl1pPr algn="r">
              <a:defRPr sz="1200"/>
            </a:lvl1pPr>
          </a:lstStyle>
          <a:p>
            <a:fld id="{B331EB15-FC3C-4EDD-9EB1-11D9581C20DD}" type="datetimeFigureOut">
              <a:rPr lang="it-IT" smtClean="0"/>
              <a:pPr/>
              <a:t>20/03/2012</a:t>
            </a:fld>
            <a:endParaRPr lang="it-IT"/>
          </a:p>
        </p:txBody>
      </p:sp>
      <p:sp>
        <p:nvSpPr>
          <p:cNvPr id="4" name="Segnaposto immagine diapositiva 3"/>
          <p:cNvSpPr>
            <a:spLocks noGrp="1" noRot="1" noChangeAspect="1"/>
          </p:cNvSpPr>
          <p:nvPr>
            <p:ph type="sldImg" idx="2"/>
          </p:nvPr>
        </p:nvSpPr>
        <p:spPr>
          <a:xfrm>
            <a:off x="868363" y="739775"/>
            <a:ext cx="4932362" cy="370046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750" y="4687888"/>
            <a:ext cx="5335588" cy="4440237"/>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72600"/>
            <a:ext cx="2889250" cy="49371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8250" y="9372600"/>
            <a:ext cx="2889250" cy="493713"/>
          </a:xfrm>
          <a:prstGeom prst="rect">
            <a:avLst/>
          </a:prstGeom>
        </p:spPr>
        <p:txBody>
          <a:bodyPr vert="horz" lIns="91440" tIns="45720" rIns="91440" bIns="45720" rtlCol="0" anchor="b"/>
          <a:lstStyle>
            <a:lvl1pPr algn="r">
              <a:defRPr sz="1200"/>
            </a:lvl1pPr>
          </a:lstStyle>
          <a:p>
            <a:fld id="{8341F971-6F82-422D-9A22-C4DEB089FB08}"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D9730B3-9440-43EF-AC51-DDF8F1CB489A}" type="datetime1">
              <a:rPr lang="it-IT" smtClean="0"/>
              <a:pPr/>
              <a:t>20/03/2012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3577254-038E-46D2-AC6B-93E6CE4FFECD}" type="datetime1">
              <a:rPr lang="it-IT" smtClean="0"/>
              <a:pPr/>
              <a:t>20/03/2012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EBFBB7B-8F54-4847-BB83-275EB95E5159}" type="datetime1">
              <a:rPr lang="it-IT" smtClean="0"/>
              <a:pPr/>
              <a:t>20/03/2012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58591AE-7086-4B56-AE5C-67291CDE326B}" type="datetime1">
              <a:rPr lang="it-IT" smtClean="0"/>
              <a:pPr/>
              <a:t>20/03/2012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2BC5EB31-62C7-45A6-943C-631ADAAA7EE7}" type="datetime1">
              <a:rPr lang="it-IT" smtClean="0"/>
              <a:pPr/>
              <a:t>20/03/2012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971F47A-A850-4584-9170-2007ABE50C4A}" type="datetime1">
              <a:rPr lang="it-IT" smtClean="0"/>
              <a:pPr/>
              <a:t>20/03/2012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69AD854-4210-42CE-99F4-468ACB6D2601}" type="datetime1">
              <a:rPr lang="it-IT" smtClean="0"/>
              <a:pPr/>
              <a:t>20/03/2012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413E1D5-5244-4083-B62E-30D2A83047CE}" type="datetime1">
              <a:rPr lang="it-IT" smtClean="0"/>
              <a:pPr/>
              <a:t>20/03/2012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751DDBF-29CF-48F7-998D-7AD96A439AD4}" type="datetime1">
              <a:rPr lang="it-IT" smtClean="0"/>
              <a:pPr/>
              <a:t>20/03/2012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229C598-B9B3-4AE8-B6FE-B10B86DCB737}" type="datetime1">
              <a:rPr lang="it-IT" smtClean="0"/>
              <a:pPr/>
              <a:t>20/03/2012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72DCE04-5BC8-4B5C-A9F6-2E9FA3A25B37}" type="datetime1">
              <a:rPr lang="it-IT" smtClean="0"/>
              <a:pPr/>
              <a:t>20/03/2012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F8C9470-2537-475D-BBA3-6638404FC6C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0686A-3896-4C07-AF81-4AC1A44D50F6}" type="datetime1">
              <a:rPr lang="it-IT" smtClean="0"/>
              <a:pPr/>
              <a:t>20/03/2012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8C9470-2537-475D-BBA3-6638404FC6C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714357"/>
            <a:ext cx="7772400" cy="2886094"/>
          </a:xfrm>
        </p:spPr>
        <p:txBody>
          <a:bodyPr>
            <a:normAutofit/>
          </a:bodyPr>
          <a:lstStyle/>
          <a:p>
            <a:r>
              <a:rPr lang="it-IT" dirty="0" smtClean="0">
                <a:solidFill>
                  <a:srgbClr val="FF0000"/>
                </a:solidFill>
              </a:rPr>
              <a:t>LE LIBERALIZZAZIONI E LA RIFORMA DELLE PROFESSIONI: L’ORDINAMENTO FORENSE NELL’OCCHIO DEL CICLONE.</a:t>
            </a:r>
            <a:endParaRPr lang="it-IT" dirty="0">
              <a:solidFill>
                <a:srgbClr val="FF0000"/>
              </a:solidFill>
            </a:endParaRPr>
          </a:p>
        </p:txBody>
      </p:sp>
      <p:sp>
        <p:nvSpPr>
          <p:cNvPr id="3" name="Sottotitolo 2"/>
          <p:cNvSpPr>
            <a:spLocks noGrp="1"/>
          </p:cNvSpPr>
          <p:nvPr>
            <p:ph type="subTitle" idx="1"/>
          </p:nvPr>
        </p:nvSpPr>
        <p:spPr>
          <a:xfrm>
            <a:off x="1371600" y="3886200"/>
            <a:ext cx="6343672" cy="1685940"/>
          </a:xfrm>
          <a:solidFill>
            <a:schemeClr val="accent2">
              <a:lumMod val="20000"/>
              <a:lumOff val="80000"/>
            </a:schemeClr>
          </a:solidFill>
        </p:spPr>
        <p:txBody>
          <a:bodyPr>
            <a:noAutofit/>
          </a:bodyPr>
          <a:lstStyle/>
          <a:p>
            <a:r>
              <a:rPr lang="it-IT" sz="2800" dirty="0" smtClean="0">
                <a:solidFill>
                  <a:schemeClr val="tx2">
                    <a:lumMod val="75000"/>
                  </a:schemeClr>
                </a:solidFill>
              </a:rPr>
              <a:t>Il combinato disposto di innovative previsioni normative destinate ad incidere profondamente sul futuro lavorativo dei giovani.</a:t>
            </a:r>
            <a:endParaRPr lang="it-IT" sz="2800"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500034" y="1785926"/>
            <a:ext cx="8229600" cy="4525963"/>
          </a:xfrm>
        </p:spPr>
        <p:txBody>
          <a:bodyPr>
            <a:normAutofit fontScale="62500" lnSpcReduction="20000"/>
          </a:bodyPr>
          <a:lstStyle/>
          <a:p>
            <a:r>
              <a:rPr lang="it-IT" sz="3000" b="1" dirty="0" smtClean="0"/>
              <a:t>Articolo 33, comma 5, della Costituzione.</a:t>
            </a:r>
          </a:p>
          <a:p>
            <a:r>
              <a:rPr lang="it-IT" sz="3000" b="1" dirty="0" smtClean="0"/>
              <a:t>Articolo 41 della Costituzione.</a:t>
            </a:r>
          </a:p>
          <a:p>
            <a:r>
              <a:rPr lang="it-IT" sz="3000" b="1" dirty="0" smtClean="0"/>
              <a:t>Articolo 117 della Costituzione.</a:t>
            </a:r>
          </a:p>
          <a:p>
            <a:r>
              <a:rPr lang="it-IT" sz="3000" b="1" dirty="0" smtClean="0"/>
              <a:t>D.L. 138/2011, convertito in legge n. 148/2011, c.d. Manovra Bis. </a:t>
            </a:r>
            <a:r>
              <a:rPr lang="it-IT" sz="2600" i="1" dirty="0" smtClean="0"/>
              <a:t>Ulteriori misure urgenti per la stabilizzazione finanziaria e per lo sviluppo</a:t>
            </a:r>
            <a:r>
              <a:rPr lang="it-IT" sz="2600" b="1" i="1" dirty="0" smtClean="0"/>
              <a:t>. </a:t>
            </a:r>
            <a:r>
              <a:rPr lang="it-IT" sz="2600" dirty="0" smtClean="0"/>
              <a:t>Entrata in vigore del provvedimento: 13 agosto 2011. Decreto-Legge convertito con modificazioni dalla L. 14 settembre 2011, n. 148.</a:t>
            </a:r>
            <a:endParaRPr lang="it-IT" sz="2600" b="1" dirty="0" smtClean="0"/>
          </a:p>
          <a:p>
            <a:r>
              <a:rPr lang="it-IT" sz="3000" b="1" dirty="0" smtClean="0"/>
              <a:t>Legge 12 novembre 2011, n. 183 c.d. Legge di Stabilità per il 2012</a:t>
            </a:r>
            <a:r>
              <a:rPr lang="it-IT" sz="3000" dirty="0" smtClean="0"/>
              <a:t>, in vigore a partire dal 1° gennaio 2012. </a:t>
            </a:r>
            <a:r>
              <a:rPr lang="it-IT" sz="2600" i="1" dirty="0" smtClean="0"/>
              <a:t>Disposizioni per la formazione del bilancio annuale e pluriennale dello Stato. </a:t>
            </a:r>
            <a:r>
              <a:rPr lang="it-IT" sz="2600" dirty="0" smtClean="0"/>
              <a:t>Entrata in vigore del provvedimento: 1 gennaio 2012, ad eccezione dei commi 7, 9, 29, 31, 35 e 36 dell'art. 33 che entrano in vigore il 14/11/2011. </a:t>
            </a:r>
          </a:p>
          <a:p>
            <a:r>
              <a:rPr lang="it-IT" sz="3000" b="1" dirty="0" smtClean="0"/>
              <a:t>Decreto Legge 6 dicembre 2011, n. 201 c.d. Decreto salva Italia, convertito in legge n. 214/2011. </a:t>
            </a:r>
            <a:r>
              <a:rPr lang="it-IT" sz="2600" i="1" dirty="0" smtClean="0"/>
              <a:t>Disposizioni urgenti per la crescita, l'</a:t>
            </a:r>
            <a:r>
              <a:rPr lang="it-IT" sz="2600" i="1" dirty="0" err="1" smtClean="0"/>
              <a:t>equita</a:t>
            </a:r>
            <a:r>
              <a:rPr lang="it-IT" sz="2600" i="1" dirty="0" smtClean="0"/>
              <a:t>' e il consolidamento dei conti pubblici. </a:t>
            </a:r>
            <a:r>
              <a:rPr lang="it-IT" sz="2600" dirty="0" smtClean="0"/>
              <a:t>Entrata in vigore del provvedimento: 6 dicembre 2011, ad eccezione dell'art. 4 che entra in vigore l'1/</a:t>
            </a:r>
            <a:r>
              <a:rPr lang="it-IT" sz="2600" dirty="0" err="1" smtClean="0"/>
              <a:t>1</a:t>
            </a:r>
            <a:r>
              <a:rPr lang="it-IT" sz="2600" dirty="0" smtClean="0"/>
              <a:t>/2012. Decreto-Legge convertito con modificazioni dalla L. 22 dicembre 2011, n. 214. </a:t>
            </a:r>
            <a:endParaRPr lang="it-IT" sz="3000" b="1" dirty="0" smtClean="0"/>
          </a:p>
          <a:p>
            <a:r>
              <a:rPr lang="it-IT" sz="3000" b="1" dirty="0" smtClean="0"/>
              <a:t>Decreto Legge 24 gennaio 2012, n. 1,  </a:t>
            </a:r>
            <a:r>
              <a:rPr lang="it-IT" sz="3000" dirty="0" smtClean="0"/>
              <a:t>in corso di conversione.</a:t>
            </a:r>
            <a:r>
              <a:rPr lang="it-IT" sz="1800" i="1" dirty="0" smtClean="0"/>
              <a:t> </a:t>
            </a:r>
            <a:r>
              <a:rPr lang="it-IT" sz="2600" i="1" dirty="0" smtClean="0"/>
              <a:t>Disposizioni urgenti per la concorrenza, lo sviluppo delle infrastrutture e la competitività.</a:t>
            </a:r>
            <a:endParaRPr lang="it-IT" sz="2600" b="1" dirty="0" smtClean="0"/>
          </a:p>
          <a:p>
            <a:endParaRPr lang="it-IT" sz="2800" dirty="0"/>
          </a:p>
        </p:txBody>
      </p:sp>
      <p:sp>
        <p:nvSpPr>
          <p:cNvPr id="4" name="Sottotitolo 2"/>
          <p:cNvSpPr txBox="1">
            <a:spLocks/>
          </p:cNvSpPr>
          <p:nvPr/>
        </p:nvSpPr>
        <p:spPr>
          <a:xfrm>
            <a:off x="785786" y="500042"/>
            <a:ext cx="7500990" cy="92869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it-IT" sz="3200" b="0" i="0" u="none" strike="noStrike" kern="1200" cap="none" spc="0" normalizeH="0" baseline="0" noProof="0" dirty="0" smtClean="0">
                <a:ln>
                  <a:noFill/>
                </a:ln>
                <a:solidFill>
                  <a:schemeClr val="accent4">
                    <a:lumMod val="75000"/>
                  </a:schemeClr>
                </a:solidFill>
                <a:effectLst/>
                <a:uLnTx/>
                <a:uFillTx/>
                <a:latin typeface="+mn-lt"/>
                <a:ea typeface="+mn-ea"/>
                <a:cs typeface="+mn-cs"/>
              </a:rPr>
              <a:t>LA LIBERALIZZAZIONE DELLE PROFESSIONI</a:t>
            </a:r>
          </a:p>
          <a:p>
            <a:pPr marL="342900" marR="0" lvl="0" indent="-342900" algn="ctr" defTabSz="914400" rtl="0" eaLnBrk="1" fontAlgn="auto" latinLnBrk="0" hangingPunct="1">
              <a:lnSpc>
                <a:spcPct val="100000"/>
              </a:lnSpc>
              <a:spcBef>
                <a:spcPct val="20000"/>
              </a:spcBef>
              <a:spcAft>
                <a:spcPts val="0"/>
              </a:spcAft>
              <a:buClrTx/>
              <a:buSzTx/>
              <a:tabLst/>
              <a:defRPr/>
            </a:pPr>
            <a:r>
              <a:rPr kumimoji="0" lang="it-IT" sz="2000" b="1" i="0" u="none" strike="noStrike" kern="1200" cap="none" spc="0" normalizeH="0" baseline="0" noProof="0" dirty="0" smtClean="0">
                <a:ln>
                  <a:noFill/>
                </a:ln>
                <a:solidFill>
                  <a:schemeClr val="accent4">
                    <a:lumMod val="75000"/>
                  </a:schemeClr>
                </a:solidFill>
                <a:effectLst/>
                <a:uLnTx/>
                <a:uFillTx/>
                <a:latin typeface="+mn-lt"/>
                <a:ea typeface="+mn-ea"/>
                <a:cs typeface="+mn-cs"/>
              </a:rPr>
              <a:t>La rassegna delle fondamentali</a:t>
            </a:r>
            <a:r>
              <a:rPr kumimoji="0" lang="it-IT" sz="2000" b="1" i="0" u="none" strike="noStrike" kern="1200" cap="none" spc="0" normalizeH="0" noProof="0" dirty="0" smtClean="0">
                <a:ln>
                  <a:noFill/>
                </a:ln>
                <a:solidFill>
                  <a:schemeClr val="accent4">
                    <a:lumMod val="75000"/>
                  </a:schemeClr>
                </a:solidFill>
                <a:effectLst/>
                <a:uLnTx/>
                <a:uFillTx/>
                <a:latin typeface="+mn-lt"/>
                <a:ea typeface="+mn-ea"/>
                <a:cs typeface="+mn-cs"/>
              </a:rPr>
              <a:t> </a:t>
            </a:r>
            <a:r>
              <a:rPr kumimoji="0" lang="it-IT" sz="2000" b="1" i="0" u="none" strike="noStrike" kern="1200" cap="none" spc="0" normalizeH="0" baseline="0" noProof="0" dirty="0" smtClean="0">
                <a:ln>
                  <a:noFill/>
                </a:ln>
                <a:solidFill>
                  <a:schemeClr val="accent4">
                    <a:lumMod val="75000"/>
                  </a:schemeClr>
                </a:solidFill>
                <a:effectLst/>
                <a:uLnTx/>
                <a:uFillTx/>
                <a:latin typeface="+mn-lt"/>
                <a:ea typeface="+mn-ea"/>
                <a:cs typeface="+mn-cs"/>
              </a:rPr>
              <a:t>disposizioni </a:t>
            </a:r>
            <a:r>
              <a:rPr lang="it-IT" sz="2000" b="1" dirty="0" smtClean="0">
                <a:solidFill>
                  <a:schemeClr val="accent4">
                    <a:lumMod val="75000"/>
                  </a:schemeClr>
                </a:solidFill>
              </a:rPr>
              <a:t>normative sul tema</a:t>
            </a:r>
            <a:endParaRPr kumimoji="0" lang="it-IT" sz="20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p:cNvSpPr txBox="1"/>
          <p:nvPr/>
        </p:nvSpPr>
        <p:spPr>
          <a:xfrm>
            <a:off x="500034" y="785795"/>
            <a:ext cx="8001056" cy="1415772"/>
          </a:xfrm>
          <a:prstGeom prst="rect">
            <a:avLst/>
          </a:prstGeom>
          <a:noFill/>
        </p:spPr>
        <p:txBody>
          <a:bodyPr wrap="square" rtlCol="0">
            <a:spAutoFit/>
          </a:bodyPr>
          <a:lstStyle/>
          <a:p>
            <a:r>
              <a:rPr lang="it-IT" b="1" dirty="0" smtClean="0"/>
              <a:t>Articolo 33</a:t>
            </a:r>
            <a:r>
              <a:rPr lang="it-IT" b="1" dirty="0"/>
              <a:t>, comma 5, </a:t>
            </a:r>
            <a:r>
              <a:rPr lang="it-IT" b="1" dirty="0" smtClean="0"/>
              <a:t>della Costituzione </a:t>
            </a:r>
            <a:r>
              <a:rPr lang="it-IT" dirty="0" smtClean="0"/>
              <a:t>(“</a:t>
            </a:r>
            <a:r>
              <a:rPr lang="it-IT" i="1" dirty="0"/>
              <a:t>E’ prescritto un esame di Stato per l’ammissione ai vari ordini e gradi di scuole o per la conclusione di essi e per l’abilitazione all’esercizio professionale</a:t>
            </a:r>
            <a:r>
              <a:rPr lang="it-IT" dirty="0" smtClean="0"/>
              <a:t>”).</a:t>
            </a:r>
          </a:p>
          <a:p>
            <a:r>
              <a:rPr lang="it-IT" sz="1600" dirty="0" smtClean="0"/>
              <a:t>Alcuni sul versante degli esami di stato in virtù di tale previsione ritengono che la soppressione dei detti esami e dello stesso ordinamento debba avvenire con una riforma costituzionale.</a:t>
            </a:r>
          </a:p>
        </p:txBody>
      </p:sp>
      <p:sp>
        <p:nvSpPr>
          <p:cNvPr id="15" name="CasellaDiTesto 14"/>
          <p:cNvSpPr txBox="1"/>
          <p:nvPr/>
        </p:nvSpPr>
        <p:spPr>
          <a:xfrm>
            <a:off x="7215206" y="3500438"/>
            <a:ext cx="1643074" cy="369332"/>
          </a:xfrm>
          <a:prstGeom prst="rect">
            <a:avLst/>
          </a:prstGeom>
          <a:noFill/>
        </p:spPr>
        <p:txBody>
          <a:bodyPr wrap="square" rtlCol="0">
            <a:spAutoFit/>
          </a:bodyPr>
          <a:lstStyle/>
          <a:p>
            <a:r>
              <a:rPr lang="it-IT" dirty="0" smtClean="0"/>
              <a:t>    </a:t>
            </a:r>
            <a:endParaRPr lang="it-IT" dirty="0"/>
          </a:p>
        </p:txBody>
      </p:sp>
      <p:sp>
        <p:nvSpPr>
          <p:cNvPr id="14" name="Sottotitolo 2"/>
          <p:cNvSpPr txBox="1">
            <a:spLocks/>
          </p:cNvSpPr>
          <p:nvPr/>
        </p:nvSpPr>
        <p:spPr>
          <a:xfrm>
            <a:off x="714348" y="142852"/>
            <a:ext cx="7429552" cy="500066"/>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lang="it-IT" sz="2400" b="1" dirty="0" smtClean="0">
                <a:solidFill>
                  <a:schemeClr val="accent4">
                    <a:lumMod val="75000"/>
                  </a:schemeClr>
                </a:solidFill>
              </a:rPr>
              <a:t>I riferimenti costituzionali</a:t>
            </a:r>
            <a:endParaRPr kumimoji="0" lang="it-IT" sz="24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
        <p:nvSpPr>
          <p:cNvPr id="16" name="CasellaDiTesto 15"/>
          <p:cNvSpPr txBox="1"/>
          <p:nvPr/>
        </p:nvSpPr>
        <p:spPr>
          <a:xfrm>
            <a:off x="1857356" y="2285992"/>
            <a:ext cx="5857916" cy="2308324"/>
          </a:xfrm>
          <a:prstGeom prst="rect">
            <a:avLst/>
          </a:prstGeom>
          <a:noFill/>
        </p:spPr>
        <p:txBody>
          <a:bodyPr wrap="square" rtlCol="0">
            <a:spAutoFit/>
          </a:bodyPr>
          <a:lstStyle/>
          <a:p>
            <a:r>
              <a:rPr lang="it-IT" b="1" dirty="0" smtClean="0"/>
              <a:t>Articolo 41 della Costituzione </a:t>
            </a:r>
            <a:r>
              <a:rPr lang="it-IT" dirty="0" smtClean="0"/>
              <a:t>(“</a:t>
            </a:r>
            <a:r>
              <a:rPr lang="it-IT" i="1" dirty="0" smtClean="0"/>
              <a:t>L'iniziativa economica privata è libera. </a:t>
            </a:r>
          </a:p>
          <a:p>
            <a:r>
              <a:rPr lang="it-IT" i="1" dirty="0" smtClean="0"/>
              <a:t>Non può svolgersi in contrasto con l'utilità sociale o in modo da recare danno alla sicurezza, alla libertà, alla dignità umana. </a:t>
            </a:r>
          </a:p>
          <a:p>
            <a:r>
              <a:rPr lang="it-IT" i="1" dirty="0" smtClean="0"/>
              <a:t>La legge determina i programmi e i controlli opportuni perché l'attività economica pubblica e privata possa essere indirizzata e coordinata a fini sociali</a:t>
            </a:r>
            <a:r>
              <a:rPr lang="it-IT" dirty="0" smtClean="0"/>
              <a:t>”).</a:t>
            </a:r>
            <a:endParaRPr lang="it-IT" dirty="0"/>
          </a:p>
        </p:txBody>
      </p:sp>
      <p:sp>
        <p:nvSpPr>
          <p:cNvPr id="20" name="Rettangolo 19"/>
          <p:cNvSpPr/>
          <p:nvPr/>
        </p:nvSpPr>
        <p:spPr>
          <a:xfrm>
            <a:off x="428596" y="4643446"/>
            <a:ext cx="8215370" cy="923330"/>
          </a:xfrm>
          <a:prstGeom prst="rect">
            <a:avLst/>
          </a:prstGeom>
        </p:spPr>
        <p:txBody>
          <a:bodyPr wrap="square">
            <a:spAutoFit/>
          </a:bodyPr>
          <a:lstStyle/>
          <a:p>
            <a:pPr algn="just"/>
            <a:r>
              <a:rPr lang="it-IT" b="1" dirty="0" smtClean="0"/>
              <a:t>Articolo 117 della Costituzione, comma III </a:t>
            </a:r>
            <a:r>
              <a:rPr lang="it-IT" dirty="0" smtClean="0"/>
              <a:t>demanda alla legislazione concorrente Stato- Regioni diverse materie interessate dal D.L. in esame, tra cui quella delle “professioni” che rientra appunto nella competenza legislativa concorrente.</a:t>
            </a:r>
            <a:endParaRPr lang="it-IT" b="1" dirty="0" smtClean="0"/>
          </a:p>
        </p:txBody>
      </p:sp>
      <p:sp>
        <p:nvSpPr>
          <p:cNvPr id="24" name="Rettangolo 23"/>
          <p:cNvSpPr/>
          <p:nvPr/>
        </p:nvSpPr>
        <p:spPr>
          <a:xfrm>
            <a:off x="428596" y="5643578"/>
            <a:ext cx="8143932" cy="923330"/>
          </a:xfrm>
          <a:prstGeom prst="rect">
            <a:avLst/>
          </a:prstGeom>
        </p:spPr>
        <p:txBody>
          <a:bodyPr wrap="square">
            <a:spAutoFit/>
          </a:bodyPr>
          <a:lstStyle/>
          <a:p>
            <a:pPr algn="just"/>
            <a:r>
              <a:rPr lang="it-IT" dirty="0" smtClean="0"/>
              <a:t>Inoltre, tali tematiche possono venire in considerazione anche sotto il profilo di tutela della concorrenza, anche in attuazione della normativa europea, e tale materia rientra nella competenza esclusiva dello Stato (Art. 117, </a:t>
            </a:r>
            <a:r>
              <a:rPr lang="it-IT" b="1" dirty="0" smtClean="0"/>
              <a:t>comma II</a:t>
            </a:r>
            <a:r>
              <a:rPr lang="it-IT" dirty="0" smtClean="0"/>
              <a:t>, lett. e))</a:t>
            </a:r>
            <a:endParaRPr lang="it-IT"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571604" y="1142984"/>
            <a:ext cx="4286280" cy="3139321"/>
          </a:xfrm>
          <a:prstGeom prst="rect">
            <a:avLst/>
          </a:prstGeom>
          <a:noFill/>
        </p:spPr>
        <p:txBody>
          <a:bodyPr wrap="square" rtlCol="0">
            <a:spAutoFit/>
          </a:bodyPr>
          <a:lstStyle/>
          <a:p>
            <a:r>
              <a:rPr lang="it-IT" b="1" dirty="0"/>
              <a:t>A</a:t>
            </a:r>
            <a:r>
              <a:rPr lang="it-IT" b="1" dirty="0" smtClean="0"/>
              <a:t>rticolo </a:t>
            </a:r>
            <a:r>
              <a:rPr lang="it-IT" b="1" dirty="0"/>
              <a:t>3, comma </a:t>
            </a:r>
            <a:r>
              <a:rPr lang="it-IT" b="1" dirty="0" smtClean="0"/>
              <a:t>5 D.L</a:t>
            </a:r>
            <a:r>
              <a:rPr lang="it-IT" b="1" dirty="0"/>
              <a:t>. 138/2011, convertito in legge n. </a:t>
            </a:r>
            <a:r>
              <a:rPr lang="it-IT" b="1" dirty="0" smtClean="0"/>
              <a:t>148/2011, c.d. Manovra Bis.</a:t>
            </a:r>
          </a:p>
          <a:p>
            <a:pPr>
              <a:buFont typeface="Wingdings" pitchFamily="2" charset="2"/>
              <a:buChar char="§"/>
            </a:pPr>
            <a:r>
              <a:rPr lang="it-IT" dirty="0"/>
              <a:t> </a:t>
            </a:r>
            <a:r>
              <a:rPr lang="it-IT" dirty="0" smtClean="0"/>
              <a:t>Conferma </a:t>
            </a:r>
            <a:r>
              <a:rPr lang="it-IT" dirty="0"/>
              <a:t>la necessità del superamento dell’esame di Stato ai fini dell’esercizio della </a:t>
            </a:r>
            <a:r>
              <a:rPr lang="it-IT" dirty="0" smtClean="0"/>
              <a:t>professione.</a:t>
            </a:r>
          </a:p>
          <a:p>
            <a:endParaRPr lang="it-IT" dirty="0" smtClean="0"/>
          </a:p>
          <a:p>
            <a:pPr>
              <a:buFont typeface="Wingdings" pitchFamily="2" charset="2"/>
              <a:buChar char="§"/>
            </a:pPr>
            <a:r>
              <a:rPr lang="it-IT" dirty="0"/>
              <a:t> </a:t>
            </a:r>
            <a:r>
              <a:rPr lang="it-IT" dirty="0" smtClean="0"/>
              <a:t>Individua principi nuovi </a:t>
            </a:r>
            <a:r>
              <a:rPr lang="it-IT" dirty="0"/>
              <a:t>cui dovranno essere conformati gli ordinamenti professionali entro 12 mesi dall’entrata in vigore della </a:t>
            </a:r>
            <a:r>
              <a:rPr lang="it-IT" dirty="0" smtClean="0"/>
              <a:t>manovra.</a:t>
            </a:r>
            <a:endParaRPr lang="it-IT" dirty="0"/>
          </a:p>
        </p:txBody>
      </p:sp>
      <p:sp>
        <p:nvSpPr>
          <p:cNvPr id="5" name="Stella a 4 punte 4"/>
          <p:cNvSpPr/>
          <p:nvPr/>
        </p:nvSpPr>
        <p:spPr>
          <a:xfrm>
            <a:off x="500034" y="1071546"/>
            <a:ext cx="857256" cy="785818"/>
          </a:xfrm>
          <a:prstGeom prst="star4">
            <a:avLst>
              <a:gd name="adj" fmla="val 20079"/>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accent2">
                    <a:lumMod val="75000"/>
                  </a:schemeClr>
                </a:solidFill>
              </a:rPr>
              <a:t>1</a:t>
            </a:r>
          </a:p>
        </p:txBody>
      </p:sp>
      <p:sp>
        <p:nvSpPr>
          <p:cNvPr id="6" name="Parentesi graffa chiusa 5"/>
          <p:cNvSpPr/>
          <p:nvPr/>
        </p:nvSpPr>
        <p:spPr>
          <a:xfrm>
            <a:off x="5715008" y="3357562"/>
            <a:ext cx="428628" cy="928694"/>
          </a:xfrm>
          <a:prstGeom prst="rightBrace">
            <a:avLst>
              <a:gd name="adj1" fmla="val 112500"/>
              <a:gd name="adj2" fmla="val 50000"/>
            </a:avLst>
          </a:prstGeom>
          <a:noFill/>
          <a:ln>
            <a:solidFill>
              <a:schemeClr val="accent4">
                <a:lumMod val="75000"/>
              </a:schemeClr>
            </a:solidFill>
          </a:ln>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solidFill>
                <a:srgbClr val="7030A0"/>
              </a:solidFill>
            </a:endParaRPr>
          </a:p>
        </p:txBody>
      </p:sp>
      <p:sp>
        <p:nvSpPr>
          <p:cNvPr id="7" name="Rectangle 1"/>
          <p:cNvSpPr>
            <a:spLocks noChangeArrowheads="1"/>
          </p:cNvSpPr>
          <p:nvPr/>
        </p:nvSpPr>
        <p:spPr bwMode="auto">
          <a:xfrm>
            <a:off x="6215074" y="2000240"/>
            <a:ext cx="250033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it-IT" b="1" dirty="0" smtClean="0">
                <a:solidFill>
                  <a:schemeClr val="accent4">
                    <a:lumMod val="50000"/>
                  </a:schemeClr>
                </a:solidFill>
                <a:latin typeface="Times New Roman" pitchFamily="18" charset="0"/>
                <a:ea typeface="Calibri" pitchFamily="34" charset="0"/>
                <a:cs typeface="Times New Roman" pitchFamily="18" charset="0"/>
              </a:rPr>
              <a:t>O</a:t>
            </a:r>
            <a:r>
              <a:rPr kumimoji="0" lang="it-IT" b="1" i="0" u="none" strike="noStrike" cap="none" normalizeH="0" baseline="0" dirty="0" smtClean="0">
                <a:ln>
                  <a:noFill/>
                </a:ln>
                <a:solidFill>
                  <a:schemeClr val="accent4">
                    <a:lumMod val="50000"/>
                  </a:schemeClr>
                </a:solidFill>
                <a:effectLst/>
                <a:latin typeface="Times New Roman" pitchFamily="18" charset="0"/>
                <a:ea typeface="Calibri" pitchFamily="34" charset="0"/>
                <a:cs typeface="Times New Roman" pitchFamily="18" charset="0"/>
              </a:rPr>
              <a:t>biettivo</a:t>
            </a:r>
            <a:r>
              <a:rPr lang="it-IT" dirty="0">
                <a:latin typeface="Times New Roman" pitchFamily="18" charset="0"/>
                <a:ea typeface="Calibri" pitchFamily="34" charset="0"/>
                <a:cs typeface="Times New Roman" pitchFamily="18" charset="0"/>
              </a:rPr>
              <a:t> </a:t>
            </a:r>
            <a:r>
              <a:rPr kumimoji="0" lang="it-IT"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una volta ottenuti i titoli professionali necessari, i singoli ordinamenti professionali non devono</a:t>
            </a:r>
            <a:r>
              <a:rPr kumimoji="0" lang="it-IT"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ostacolare n</a:t>
            </a:r>
            <a:r>
              <a:rPr kumimoji="0" lang="it-IT"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it-IT"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esercizio n</a:t>
            </a:r>
            <a:r>
              <a:rPr kumimoji="0" lang="it-IT"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it-IT"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t-IT"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accesso alle professioni, che deve essere libero. </a:t>
            </a:r>
          </a:p>
        </p:txBody>
      </p:sp>
      <p:sp>
        <p:nvSpPr>
          <p:cNvPr id="9" name="CasellaDiTesto 8"/>
          <p:cNvSpPr txBox="1"/>
          <p:nvPr/>
        </p:nvSpPr>
        <p:spPr>
          <a:xfrm>
            <a:off x="1357290" y="214290"/>
            <a:ext cx="6929486" cy="830997"/>
          </a:xfrm>
          <a:prstGeom prst="rect">
            <a:avLst/>
          </a:prstGeom>
          <a:noFill/>
        </p:spPr>
        <p:txBody>
          <a:bodyPr wrap="square" rtlCol="0">
            <a:spAutoFit/>
          </a:bodyPr>
          <a:lstStyle/>
          <a:p>
            <a:r>
              <a:rPr lang="it-IT" sz="2400" b="1" dirty="0" err="1" smtClean="0">
                <a:solidFill>
                  <a:schemeClr val="accent4">
                    <a:lumMod val="75000"/>
                  </a:schemeClr>
                </a:solidFill>
              </a:rPr>
              <a:t>…E</a:t>
            </a:r>
            <a:r>
              <a:rPr lang="it-IT" sz="2400" b="1" dirty="0" smtClean="0">
                <a:solidFill>
                  <a:schemeClr val="accent4">
                    <a:lumMod val="75000"/>
                  </a:schemeClr>
                </a:solidFill>
              </a:rPr>
              <a:t> i quattro provvedimenti che hanno interessato tali riforme.</a:t>
            </a:r>
            <a:endParaRPr lang="it-IT" sz="2400" dirty="0"/>
          </a:p>
        </p:txBody>
      </p:sp>
      <p:sp>
        <p:nvSpPr>
          <p:cNvPr id="10" name="Rectangle 1"/>
          <p:cNvSpPr>
            <a:spLocks noChangeArrowheads="1"/>
          </p:cNvSpPr>
          <p:nvPr/>
        </p:nvSpPr>
        <p:spPr bwMode="auto">
          <a:xfrm>
            <a:off x="357158" y="4643446"/>
            <a:ext cx="857256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Ad esempio, </a:t>
            </a:r>
            <a:r>
              <a:rPr kumimoji="0" lang="it-IT"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esclusa introduzione di modalit</a:t>
            </a:r>
            <a:r>
              <a:rPr kumimoji="0" lang="it-IT"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 accesso che si basano sull</a:t>
            </a:r>
            <a:r>
              <a:rPr kumimoji="0" lang="it-IT"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anzianit</a:t>
            </a:r>
            <a:r>
              <a:rPr kumimoji="0" lang="it-IT"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 iscrizione o su altri requisiti extra-professionali.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Unica </a:t>
            </a:r>
            <a:r>
              <a:rPr kumimoji="0" lang="it-IT" b="0" i="0" u="sng" strike="noStrike" cap="none" normalizeH="0" dirty="0" smtClean="0">
                <a:ln>
                  <a:noFill/>
                </a:ln>
                <a:solidFill>
                  <a:schemeClr val="accent4">
                    <a:lumMod val="75000"/>
                  </a:schemeClr>
                </a:solidFill>
                <a:effectLst/>
                <a:uFill>
                  <a:solidFill>
                    <a:schemeClr val="accent4">
                      <a:lumMod val="75000"/>
                    </a:schemeClr>
                  </a:solidFill>
                </a:uFill>
                <a:latin typeface="Times New Roman" pitchFamily="18" charset="0"/>
                <a:ea typeface="Calibri" pitchFamily="34" charset="0"/>
                <a:cs typeface="Times New Roman" pitchFamily="18" charset="0"/>
              </a:rPr>
              <a:t>eccezione</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it-IT" dirty="0" smtClean="0">
                <a:latin typeface="Calibri"/>
                <a:ea typeface="Calibri" pitchFamily="34" charset="0"/>
                <a:cs typeface="Times New Roman" pitchFamily="18" charset="0"/>
              </a:rPr>
              <a:t>alle limitazioni e restrizioni all’accesso è effettuata</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per una disposizione di legge che, </a:t>
            </a:r>
            <a:r>
              <a:rPr kumimoji="0" lang="it-IT"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sulla base di ragioni di interesse pubblico</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limiti espressamente l</a:t>
            </a:r>
            <a:r>
              <a:rPr kumimoji="0" lang="it-IT"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accesso per il numero delle persone titolate ad esercitare una certa professione in tutto il territorio dello Stato o in una certa area</a:t>
            </a:r>
            <a:r>
              <a:rPr kumimoji="0" lang="it-IT"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it-IT"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geografica.</a:t>
            </a:r>
            <a:endParaRPr kumimoji="0" lang="it-IT" b="0" i="0" u="none" strike="noStrike" cap="none" normalizeH="0" baseline="0" dirty="0" smtClean="0">
              <a:ln>
                <a:noFill/>
              </a:ln>
              <a:solidFill>
                <a:schemeClr val="tx1"/>
              </a:solidFill>
              <a:effectLst/>
              <a:latin typeface="Arial" pitchFamily="34" charset="0"/>
            </a:endParaRPr>
          </a:p>
        </p:txBody>
      </p:sp>
      <p:cxnSp>
        <p:nvCxnSpPr>
          <p:cNvPr id="11" name="Connettore 2 7"/>
          <p:cNvCxnSpPr/>
          <p:nvPr/>
        </p:nvCxnSpPr>
        <p:spPr>
          <a:xfrm>
            <a:off x="285720" y="4357694"/>
            <a:ext cx="571504" cy="500066"/>
          </a:xfrm>
          <a:prstGeom prst="bentConnector3">
            <a:avLst>
              <a:gd name="adj1" fmla="val 50000"/>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1285852" y="500042"/>
            <a:ext cx="7429552"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it-IT" b="1" dirty="0" smtClean="0"/>
              <a:t>Decreto Legge 24 gennaio 2012, n. 1,  </a:t>
            </a:r>
            <a:r>
              <a:rPr lang="it-IT" dirty="0" smtClean="0"/>
              <a:t>in corso di conversione, reca disposizioni urgenti per la concorrenza, lo sviluppo delle infrastrutture e la </a:t>
            </a:r>
            <a:r>
              <a:rPr lang="it-IT" dirty="0" err="1" smtClean="0"/>
              <a:t>competività</a:t>
            </a:r>
            <a:r>
              <a:rPr lang="it-IT" dirty="0" smtClean="0"/>
              <a:t>. Si distinguono le disposizioni concernenti: </a:t>
            </a:r>
          </a:p>
          <a:p>
            <a:pPr fontAlgn="base">
              <a:spcBef>
                <a:spcPct val="0"/>
              </a:spcBef>
              <a:spcAft>
                <a:spcPct val="0"/>
              </a:spcAft>
            </a:pPr>
            <a:endParaRPr lang="it-IT" dirty="0" smtClean="0"/>
          </a:p>
          <a:p>
            <a:pPr fontAlgn="base">
              <a:spcBef>
                <a:spcPct val="0"/>
              </a:spcBef>
              <a:spcAft>
                <a:spcPct val="0"/>
              </a:spcAft>
              <a:buFont typeface="Wingdings" pitchFamily="2" charset="2"/>
              <a:buChar char="v"/>
            </a:pPr>
            <a:r>
              <a:rPr lang="it-IT" dirty="0" smtClean="0"/>
              <a:t> l’obbligo dell’assicurazione obbligatoria per la responsabilità civile, che si applicano da subito.</a:t>
            </a:r>
          </a:p>
          <a:p>
            <a:pPr fontAlgn="base">
              <a:spcBef>
                <a:spcPct val="0"/>
              </a:spcBef>
              <a:spcAft>
                <a:spcPct val="0"/>
              </a:spcAft>
              <a:buFont typeface="Wingdings" pitchFamily="2" charset="2"/>
              <a:buChar char="v"/>
            </a:pPr>
            <a:r>
              <a:rPr lang="it-IT" dirty="0" smtClean="0"/>
              <a:t> le nuove Società tra Professionisti (STP), che dovranno essere regolamentate entro il 12 maggio 2012.</a:t>
            </a:r>
          </a:p>
          <a:p>
            <a:pPr fontAlgn="base">
              <a:spcBef>
                <a:spcPct val="0"/>
              </a:spcBef>
              <a:spcAft>
                <a:spcPct val="0"/>
              </a:spcAft>
              <a:buFont typeface="Wingdings" pitchFamily="2" charset="2"/>
              <a:buChar char="v"/>
            </a:pPr>
            <a:r>
              <a:rPr lang="it-IT" dirty="0" smtClean="0"/>
              <a:t> formazione, tirocinio e pubblicità. Queste sono da integrarsi negli ordinamenti professionali entro il 13 agosto 2012, mediante regolamenti di iniziativa governativa emessi con Decreto del Presidente della Repubblica.</a:t>
            </a:r>
          </a:p>
        </p:txBody>
      </p:sp>
      <p:sp>
        <p:nvSpPr>
          <p:cNvPr id="8" name="Stella a 4 punte 7"/>
          <p:cNvSpPr/>
          <p:nvPr/>
        </p:nvSpPr>
        <p:spPr>
          <a:xfrm>
            <a:off x="285720" y="571480"/>
            <a:ext cx="857256" cy="785818"/>
          </a:xfrm>
          <a:prstGeom prst="star4">
            <a:avLst>
              <a:gd name="adj" fmla="val 20079"/>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accent2">
                    <a:lumMod val="75000"/>
                  </a:schemeClr>
                </a:solidFill>
              </a:rPr>
              <a:t>2</a:t>
            </a:r>
          </a:p>
        </p:txBody>
      </p:sp>
      <p:sp>
        <p:nvSpPr>
          <p:cNvPr id="9" name="Triangolo isoscele 8"/>
          <p:cNvSpPr/>
          <p:nvPr/>
        </p:nvSpPr>
        <p:spPr>
          <a:xfrm>
            <a:off x="3286116" y="4000504"/>
            <a:ext cx="2500330" cy="164307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Articolo 1</a:t>
            </a:r>
          </a:p>
          <a:p>
            <a:pPr algn="ctr"/>
            <a:r>
              <a:rPr lang="it-IT" dirty="0" smtClean="0"/>
              <a:t>D.L. 1/2012</a:t>
            </a:r>
          </a:p>
          <a:p>
            <a:pPr algn="ctr"/>
            <a:endParaRPr lang="it-IT" dirty="0"/>
          </a:p>
        </p:txBody>
      </p:sp>
      <p:sp>
        <p:nvSpPr>
          <p:cNvPr id="10" name="Rettangolo arrotondato 9"/>
          <p:cNvSpPr/>
          <p:nvPr/>
        </p:nvSpPr>
        <p:spPr>
          <a:xfrm>
            <a:off x="285720" y="3786190"/>
            <a:ext cx="2714644" cy="28575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Prevede l’abrogazione delle norme che pongono limiti all’esercizio dell’attività economica e si introduce la regola dell’interpretazione in senso stretto delle norme limitative dell’attività economica.</a:t>
            </a:r>
            <a:endParaRPr lang="it-IT" dirty="0"/>
          </a:p>
        </p:txBody>
      </p:sp>
      <p:sp>
        <p:nvSpPr>
          <p:cNvPr id="11" name="Rettangolo arrotondato 10"/>
          <p:cNvSpPr/>
          <p:nvPr/>
        </p:nvSpPr>
        <p:spPr>
          <a:xfrm>
            <a:off x="6000760" y="3786190"/>
            <a:ext cx="2714644" cy="28575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E’ volto a conformare l’ordinamento ai principi di libertà individuale e di concorrenza sanciti dall’art. 41 Cost. e dal diritto dell’Unione europea, attraverso l’adeguamento delle normative statali e locali.</a:t>
            </a:r>
            <a:endParaRPr lang="it-IT" dirty="0"/>
          </a:p>
        </p:txBody>
      </p:sp>
      <p:sp>
        <p:nvSpPr>
          <p:cNvPr id="12" name="Freccia a sinistra 11"/>
          <p:cNvSpPr/>
          <p:nvPr/>
        </p:nvSpPr>
        <p:spPr>
          <a:xfrm>
            <a:off x="3143240" y="5786454"/>
            <a:ext cx="500066" cy="3417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Freccia a destra 12"/>
          <p:cNvSpPr/>
          <p:nvPr/>
        </p:nvSpPr>
        <p:spPr>
          <a:xfrm>
            <a:off x="5214942" y="4214818"/>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00034" y="1643050"/>
            <a:ext cx="7715304" cy="5078313"/>
          </a:xfrm>
          <a:prstGeom prst="rect">
            <a:avLst/>
          </a:prstGeom>
          <a:noFill/>
        </p:spPr>
        <p:txBody>
          <a:bodyPr wrap="square" rtlCol="0">
            <a:spAutoFit/>
          </a:bodyPr>
          <a:lstStyle/>
          <a:p>
            <a:pPr marL="342900" indent="-342900" algn="just"/>
            <a:r>
              <a:rPr lang="it-IT" b="1" dirty="0" smtClean="0"/>
              <a:t>       Comma I </a:t>
            </a:r>
            <a:r>
              <a:rPr lang="it-IT" dirty="0" smtClean="0"/>
              <a:t>prevede l’abrogazione delle norme che prevedono limiti numerici, autorizzazioni, licenze non giustificati da un interesse generale, costituzionalmente rilevante nonché di quelle che pongono divieti e restrizioni alle attività economiche e di quelle che alterano le condizioni di piena concorrenza fra gli operatori economici oppure limitano o condizionano le tutele dei consumatori nei loro confronti. Suddette restrizioni potranno permanere solo nel caso in cui siano previste in vista di un interesse generale, costituzionalmente rilevante e compatibile con l’ordinamento comunitario.</a:t>
            </a:r>
          </a:p>
          <a:p>
            <a:pPr marL="342900" indent="-342900"/>
            <a:r>
              <a:rPr lang="it-IT" b="1" dirty="0" smtClean="0"/>
              <a:t>       </a:t>
            </a:r>
          </a:p>
          <a:p>
            <a:pPr marL="342900" indent="-342900"/>
            <a:r>
              <a:rPr lang="it-IT" b="1" dirty="0" smtClean="0"/>
              <a:t>       Comma II </a:t>
            </a:r>
            <a:r>
              <a:rPr lang="it-IT" dirty="0" smtClean="0"/>
              <a:t>dispone che le disposizioni recanti divieti o restrizioni alle attività economiche sono in ogni caso interpretate ed applicate in senso tassativo, restrittivo e proporzionato alle perseguite finalità di interesse pubblico generale, ciò nel rispetto del principio costituzionale della libertà dell’iniziativa economica privata, che ammette solo i limiti ed i controlli necessari ad evitare possibili danni alla salute, all’ambiente, al paesaggio, al patrimonio artistico e culturale, alla sicurezza, alla libertà, alla dignità umana e possibili contrasti con l’utilità sociale.</a:t>
            </a:r>
            <a:endParaRPr lang="it-IT" dirty="0"/>
          </a:p>
        </p:txBody>
      </p:sp>
      <p:sp>
        <p:nvSpPr>
          <p:cNvPr id="10" name="Triangolo isoscele 9"/>
          <p:cNvSpPr/>
          <p:nvPr/>
        </p:nvSpPr>
        <p:spPr>
          <a:xfrm>
            <a:off x="3286116" y="214290"/>
            <a:ext cx="2286016" cy="1285884"/>
          </a:xfrm>
          <a:prstGeom prst="triangl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Articolo 1</a:t>
            </a:r>
          </a:p>
          <a:p>
            <a:pPr algn="ctr"/>
            <a:r>
              <a:rPr lang="it-IT" dirty="0" smtClean="0"/>
              <a:t>D.L. 1/2012</a:t>
            </a:r>
          </a:p>
          <a:p>
            <a:pPr algn="ct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71472" y="428604"/>
            <a:ext cx="8001056" cy="1200329"/>
          </a:xfrm>
          <a:prstGeom prst="rect">
            <a:avLst/>
          </a:prstGeom>
          <a:noFill/>
        </p:spPr>
        <p:txBody>
          <a:bodyPr wrap="square" rtlCol="0">
            <a:spAutoFit/>
          </a:bodyPr>
          <a:lstStyle/>
          <a:p>
            <a:pPr marL="342900" indent="-342900" algn="just"/>
            <a:r>
              <a:rPr lang="it-IT" b="1" dirty="0" smtClean="0"/>
              <a:t>       Comma III  </a:t>
            </a:r>
            <a:r>
              <a:rPr lang="it-IT" dirty="0" smtClean="0"/>
              <a:t>individua una nuova procedura di abrogazione delle norme statali in contrasto con i principi sopra esposti: il Governo adotta entro il 31 dicembre 2012 uno o più regolamenti di delegificazione; l’Autorità garante della concorrenza e del mercato rende parere obbligatorio.</a:t>
            </a:r>
          </a:p>
        </p:txBody>
      </p:sp>
      <p:sp>
        <p:nvSpPr>
          <p:cNvPr id="5" name="CasellaDiTesto 4"/>
          <p:cNvSpPr txBox="1"/>
          <p:nvPr/>
        </p:nvSpPr>
        <p:spPr>
          <a:xfrm>
            <a:off x="642910" y="2500306"/>
            <a:ext cx="7858180" cy="2585323"/>
          </a:xfrm>
          <a:prstGeom prst="rect">
            <a:avLst/>
          </a:prstGeom>
          <a:noFill/>
        </p:spPr>
        <p:txBody>
          <a:bodyPr wrap="square" rtlCol="0">
            <a:spAutoFit/>
          </a:bodyPr>
          <a:lstStyle/>
          <a:p>
            <a:pPr marL="342900" indent="-342900" algn="r"/>
            <a:r>
              <a:rPr lang="it-IT" b="1" dirty="0" smtClean="0"/>
              <a:t>  In che modo il Governo assume l’incarico di attuare tali riforme strutturali?</a:t>
            </a:r>
          </a:p>
          <a:p>
            <a:pPr marL="342900" indent="-342900" algn="r"/>
            <a:endParaRPr lang="it-IT" b="1" dirty="0" smtClean="0"/>
          </a:p>
          <a:p>
            <a:pPr marL="342900" indent="-342900" algn="r"/>
            <a:r>
              <a:rPr lang="it-IT" dirty="0" smtClean="0"/>
              <a:t>  Tutto ebbe inizio da una lettera che il Presidente del Consiglio inviò al Consiglio europeo il 26 ottobre 2011: con essa il Governo italiano aveva assunto l’impegno ad attuare riforme strutturali.</a:t>
            </a:r>
          </a:p>
          <a:p>
            <a:pPr marL="342900" indent="-342900" algn="r"/>
            <a:r>
              <a:rPr lang="it-IT" dirty="0" smtClean="0"/>
              <a:t>Il Consiglio europeo aveva attribuito alla Commissione europea l’incarico di fornire una valutazione dettagliata delle misure ed a monitorare l’attuazione, invitando le autorità italiane a fornire tempestivamente tutte le informazioni necessarie per tale valutazione.</a:t>
            </a:r>
          </a:p>
        </p:txBody>
      </p:sp>
      <p:cxnSp>
        <p:nvCxnSpPr>
          <p:cNvPr id="7" name="Forma 6"/>
          <p:cNvCxnSpPr/>
          <p:nvPr/>
        </p:nvCxnSpPr>
        <p:spPr>
          <a:xfrm rot="16200000" flipH="1">
            <a:off x="-289176" y="4575401"/>
            <a:ext cx="1506982" cy="357189"/>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9" name="CasellaDiTesto 8"/>
          <p:cNvSpPr txBox="1"/>
          <p:nvPr/>
        </p:nvSpPr>
        <p:spPr>
          <a:xfrm>
            <a:off x="3357554" y="1928802"/>
            <a:ext cx="2071702" cy="523220"/>
          </a:xfrm>
          <a:prstGeom prst="rect">
            <a:avLst/>
          </a:prstGeom>
          <a:noFill/>
        </p:spPr>
        <p:txBody>
          <a:bodyPr wrap="square" rtlCol="0">
            <a:spAutoFit/>
          </a:bodyPr>
          <a:lstStyle/>
          <a:p>
            <a:pPr marL="342900" indent="-342900" algn="just"/>
            <a:r>
              <a:rPr lang="it-IT" sz="2800" b="1" i="1" dirty="0" smtClean="0">
                <a:solidFill>
                  <a:srgbClr val="0070C0"/>
                </a:solidFill>
              </a:rPr>
              <a:t>La </a:t>
            </a:r>
            <a:r>
              <a:rPr lang="it-IT" sz="2800" b="1" i="1" dirty="0" err="1" smtClean="0">
                <a:solidFill>
                  <a:srgbClr val="0070C0"/>
                </a:solidFill>
              </a:rPr>
              <a:t>storia…</a:t>
            </a:r>
            <a:endParaRPr lang="it-IT" sz="2800" i="1" dirty="0" smtClean="0">
              <a:solidFill>
                <a:srgbClr val="0070C0"/>
              </a:solidFill>
            </a:endParaRPr>
          </a:p>
        </p:txBody>
      </p:sp>
      <p:sp>
        <p:nvSpPr>
          <p:cNvPr id="8" name="CasellaDiTesto 7"/>
          <p:cNvSpPr txBox="1"/>
          <p:nvPr/>
        </p:nvSpPr>
        <p:spPr>
          <a:xfrm>
            <a:off x="714348" y="5143512"/>
            <a:ext cx="8001056" cy="1477328"/>
          </a:xfrm>
          <a:prstGeom prst="rect">
            <a:avLst/>
          </a:prstGeom>
          <a:noFill/>
        </p:spPr>
        <p:txBody>
          <a:bodyPr wrap="square" rtlCol="0">
            <a:spAutoFit/>
          </a:bodyPr>
          <a:lstStyle/>
          <a:p>
            <a:pPr marL="342900" indent="-342900" algn="r"/>
            <a:r>
              <a:rPr lang="it-IT" dirty="0" smtClean="0"/>
              <a:t>Il Consiglio europeo, peraltro, adottò la </a:t>
            </a:r>
            <a:r>
              <a:rPr lang="it-IT" u="sng" dirty="0" smtClean="0"/>
              <a:t>dichiarazione sulla crescita</a:t>
            </a:r>
            <a:r>
              <a:rPr lang="it-IT" dirty="0" smtClean="0"/>
              <a:t>  nella riunione del 30 gennaio 2012; con riferimento al problema specifico della </a:t>
            </a:r>
            <a:r>
              <a:rPr lang="it-IT" b="1" dirty="0" smtClean="0"/>
              <a:t>disoccupazione giovanile</a:t>
            </a:r>
            <a:r>
              <a:rPr lang="it-IT" dirty="0" smtClean="0"/>
              <a:t>, la dichiarazione sottolinea la necessità, a livello nazionale, di </a:t>
            </a:r>
            <a:r>
              <a:rPr lang="it-IT" b="1" dirty="0" smtClean="0"/>
              <a:t>aprire</a:t>
            </a:r>
            <a:r>
              <a:rPr lang="it-IT" dirty="0" smtClean="0"/>
              <a:t> ulteriormente i </a:t>
            </a:r>
            <a:r>
              <a:rPr lang="it-IT" b="1" dirty="0" smtClean="0"/>
              <a:t>settori protetti</a:t>
            </a:r>
            <a:r>
              <a:rPr lang="it-IT" dirty="0" smtClean="0"/>
              <a:t> attraverso </a:t>
            </a:r>
            <a:r>
              <a:rPr lang="it-IT" b="1" dirty="0" smtClean="0"/>
              <a:t>l’eliminazione di restrizioni ingiustificate ai servizi professionali</a:t>
            </a:r>
            <a:r>
              <a:rPr lang="it-IT" dirty="0" smtClean="0"/>
              <a:t> e al settore del commercio al dettaglio.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isoscele 1"/>
          <p:cNvSpPr/>
          <p:nvPr/>
        </p:nvSpPr>
        <p:spPr>
          <a:xfrm>
            <a:off x="857224" y="214290"/>
            <a:ext cx="2500330" cy="1643074"/>
          </a:xfrm>
          <a:prstGeom prs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Articolo 9</a:t>
            </a:r>
          </a:p>
          <a:p>
            <a:pPr algn="ctr"/>
            <a:r>
              <a:rPr lang="it-IT" dirty="0" smtClean="0"/>
              <a:t>D.L. 1/2012</a:t>
            </a:r>
          </a:p>
          <a:p>
            <a:pPr algn="ctr"/>
            <a:endParaRPr lang="it-IT" dirty="0"/>
          </a:p>
        </p:txBody>
      </p:sp>
      <p:sp>
        <p:nvSpPr>
          <p:cNvPr id="3" name="CasellaDiTesto 2"/>
          <p:cNvSpPr txBox="1"/>
          <p:nvPr/>
        </p:nvSpPr>
        <p:spPr>
          <a:xfrm>
            <a:off x="571472" y="2285992"/>
            <a:ext cx="7715304" cy="369332"/>
          </a:xfrm>
          <a:prstGeom prst="rect">
            <a:avLst/>
          </a:prstGeom>
          <a:noFill/>
        </p:spPr>
        <p:txBody>
          <a:bodyPr wrap="square" rtlCol="0">
            <a:spAutoFit/>
          </a:bodyPr>
          <a:lstStyle/>
          <a:p>
            <a:pPr marL="342900" indent="-342900"/>
            <a:r>
              <a:rPr lang="it-IT" dirty="0" smtClean="0"/>
              <a:t>Le professioni interessate sono le seguenti:</a:t>
            </a:r>
          </a:p>
        </p:txBody>
      </p:sp>
      <p:sp>
        <p:nvSpPr>
          <p:cNvPr id="6" name="Freccia a destra 5"/>
          <p:cNvSpPr/>
          <p:nvPr/>
        </p:nvSpPr>
        <p:spPr>
          <a:xfrm>
            <a:off x="2928926" y="428604"/>
            <a:ext cx="500066" cy="35719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p:cNvSpPr txBox="1"/>
          <p:nvPr/>
        </p:nvSpPr>
        <p:spPr>
          <a:xfrm>
            <a:off x="3643306" y="214290"/>
            <a:ext cx="4786346" cy="923330"/>
          </a:xfrm>
          <a:prstGeom prst="rect">
            <a:avLst/>
          </a:prstGeom>
          <a:gradFill>
            <a:gsLst>
              <a:gs pos="0">
                <a:srgbClr val="FFEFD1"/>
              </a:gs>
              <a:gs pos="64999">
                <a:srgbClr val="F0EBD5"/>
              </a:gs>
              <a:gs pos="100000">
                <a:srgbClr val="D1C39F"/>
              </a:gs>
            </a:gsLst>
            <a:lin ang="5400000" scaled="0"/>
          </a:gradFill>
        </p:spPr>
        <p:txBody>
          <a:bodyPr wrap="square" rtlCol="0">
            <a:spAutoFit/>
          </a:bodyPr>
          <a:lstStyle/>
          <a:p>
            <a:r>
              <a:rPr lang="it-IT" dirty="0" smtClean="0"/>
              <a:t>Riguarda le professioni regolamentate, in  particolare abrogazione delle tariffe e disciplina del tirocinio.</a:t>
            </a:r>
            <a:endParaRPr lang="it-IT" dirty="0"/>
          </a:p>
        </p:txBody>
      </p:sp>
      <p:sp>
        <p:nvSpPr>
          <p:cNvPr id="13" name="CasellaDiTesto 12"/>
          <p:cNvSpPr txBox="1"/>
          <p:nvPr/>
        </p:nvSpPr>
        <p:spPr>
          <a:xfrm>
            <a:off x="571472" y="2928934"/>
            <a:ext cx="2571768" cy="3650399"/>
          </a:xfrm>
          <a:prstGeom prst="rect">
            <a:avLst/>
          </a:prstGeom>
          <a:noFill/>
        </p:spPr>
        <p:txBody>
          <a:bodyPr wrap="square" rtlCol="0">
            <a:spAutoFit/>
          </a:bodyPr>
          <a:lstStyle/>
          <a:p>
            <a:pPr marL="342900" indent="-342900">
              <a:buFont typeface="+mj-lt"/>
              <a:buAutoNum type="alphaUcPeriod"/>
            </a:pPr>
            <a:r>
              <a:rPr lang="it-IT" sz="1600" dirty="0" smtClean="0"/>
              <a:t>Agenti di cambio</a:t>
            </a:r>
          </a:p>
          <a:p>
            <a:pPr marL="342900" indent="-342900">
              <a:buFont typeface="+mj-lt"/>
              <a:buAutoNum type="alphaUcPeriod"/>
            </a:pPr>
            <a:r>
              <a:rPr lang="it-IT" sz="1600" dirty="0" smtClean="0"/>
              <a:t>Agronomi e dottori forestali</a:t>
            </a:r>
          </a:p>
          <a:p>
            <a:pPr marL="342900" indent="-342900">
              <a:buFont typeface="+mj-lt"/>
              <a:buAutoNum type="alphaUcPeriod"/>
            </a:pPr>
            <a:r>
              <a:rPr lang="it-IT" sz="1600" dirty="0" smtClean="0"/>
              <a:t>Agrotecnici e agrotecnici laureati</a:t>
            </a:r>
          </a:p>
          <a:p>
            <a:pPr marL="342900" indent="-342900">
              <a:buFont typeface="+mj-lt"/>
              <a:buAutoNum type="alphaUcPeriod"/>
            </a:pPr>
            <a:r>
              <a:rPr lang="it-IT" sz="1600" dirty="0" smtClean="0"/>
              <a:t>Architetti</a:t>
            </a:r>
          </a:p>
          <a:p>
            <a:pPr marL="342900" indent="-342900">
              <a:buFont typeface="+mj-lt"/>
              <a:buAutoNum type="alphaUcPeriod"/>
            </a:pPr>
            <a:r>
              <a:rPr lang="it-IT" sz="1600" dirty="0" smtClean="0"/>
              <a:t>Pianificatori</a:t>
            </a:r>
          </a:p>
          <a:p>
            <a:pPr marL="342900" indent="-342900">
              <a:buFont typeface="+mj-lt"/>
              <a:buAutoNum type="alphaUcPeriod"/>
            </a:pPr>
            <a:r>
              <a:rPr lang="it-IT" sz="1600" dirty="0" smtClean="0"/>
              <a:t>Paesaggisti e conservatori</a:t>
            </a:r>
          </a:p>
          <a:p>
            <a:pPr marL="342900" indent="-342900">
              <a:buFont typeface="+mj-lt"/>
              <a:buAutoNum type="alphaUcPeriod"/>
            </a:pPr>
            <a:r>
              <a:rPr lang="it-IT" sz="1600" dirty="0" smtClean="0"/>
              <a:t>Assistenti sociali</a:t>
            </a:r>
          </a:p>
          <a:p>
            <a:pPr marL="342900" indent="-342900">
              <a:buFont typeface="+mj-lt"/>
              <a:buAutoNum type="alphaUcPeriod"/>
            </a:pPr>
            <a:r>
              <a:rPr lang="it-IT" sz="1600" dirty="0" smtClean="0"/>
              <a:t>Attuari</a:t>
            </a:r>
          </a:p>
          <a:p>
            <a:pPr marL="342900" indent="-342900">
              <a:buFont typeface="+mj-lt"/>
              <a:buAutoNum type="alphaUcPeriod"/>
            </a:pPr>
            <a:r>
              <a:rPr lang="it-IT" sz="1600" dirty="0" smtClean="0"/>
              <a:t>Avvocati</a:t>
            </a:r>
          </a:p>
          <a:p>
            <a:pPr marL="342900" indent="-342900">
              <a:buFont typeface="+mj-lt"/>
              <a:buAutoNum type="alphaUcPeriod"/>
            </a:pPr>
            <a:r>
              <a:rPr lang="it-IT" sz="1600" dirty="0" smtClean="0"/>
              <a:t>Biologi</a:t>
            </a:r>
          </a:p>
          <a:p>
            <a:pPr marL="342900" indent="-342900">
              <a:buFont typeface="+mj-lt"/>
              <a:buAutoNum type="alphaUcPeriod"/>
            </a:pPr>
            <a:r>
              <a:rPr lang="it-IT" sz="1600" dirty="0" smtClean="0"/>
              <a:t>Chimici</a:t>
            </a:r>
          </a:p>
        </p:txBody>
      </p:sp>
      <p:sp>
        <p:nvSpPr>
          <p:cNvPr id="14" name="CasellaDiTesto 13"/>
          <p:cNvSpPr txBox="1"/>
          <p:nvPr/>
        </p:nvSpPr>
        <p:spPr>
          <a:xfrm>
            <a:off x="3286116" y="2786059"/>
            <a:ext cx="5715040" cy="4071941"/>
          </a:xfrm>
          <a:prstGeom prst="rect">
            <a:avLst/>
          </a:prstGeom>
          <a:noFill/>
        </p:spPr>
        <p:txBody>
          <a:bodyPr wrap="square" rtlCol="0">
            <a:spAutoFit/>
          </a:bodyPr>
          <a:lstStyle/>
          <a:p>
            <a:pPr marL="342900" indent="-342900">
              <a:buAutoNum type="alphaUcPeriod" startAt="12"/>
            </a:pPr>
            <a:r>
              <a:rPr lang="it-IT" sz="1600" dirty="0" smtClean="0"/>
              <a:t>Consulenti del lavoro</a:t>
            </a:r>
          </a:p>
          <a:p>
            <a:pPr marL="342900" indent="-342900">
              <a:buAutoNum type="alphaUcPeriod" startAt="12"/>
            </a:pPr>
            <a:r>
              <a:rPr lang="it-IT" sz="1600" dirty="0" smtClean="0"/>
              <a:t>Dottori commercialisti</a:t>
            </a:r>
          </a:p>
          <a:p>
            <a:pPr marL="342900" indent="-342900">
              <a:buAutoNum type="alphaUcPeriod" startAt="12"/>
            </a:pPr>
            <a:r>
              <a:rPr lang="it-IT" sz="1600" dirty="0" smtClean="0"/>
              <a:t>Farmacisti</a:t>
            </a:r>
          </a:p>
          <a:p>
            <a:pPr marL="342900" indent="-342900">
              <a:buAutoNum type="alphaUcPeriod" startAt="12"/>
            </a:pPr>
            <a:r>
              <a:rPr lang="it-IT" sz="1600" dirty="0" smtClean="0"/>
              <a:t>Geologi</a:t>
            </a:r>
          </a:p>
          <a:p>
            <a:pPr marL="342900" indent="-342900">
              <a:buAutoNum type="alphaUcPeriod" startAt="12"/>
            </a:pPr>
            <a:r>
              <a:rPr lang="it-IT" sz="1600" dirty="0" smtClean="0"/>
              <a:t>Geometri</a:t>
            </a:r>
          </a:p>
          <a:p>
            <a:pPr marL="342900" indent="-342900">
              <a:buAutoNum type="alphaUcPeriod" startAt="12"/>
            </a:pPr>
            <a:r>
              <a:rPr lang="it-IT" sz="1600" dirty="0" smtClean="0"/>
              <a:t>Giornalisti</a:t>
            </a:r>
          </a:p>
          <a:p>
            <a:pPr marL="342900" indent="-342900">
              <a:buAutoNum type="alphaUcPeriod" startAt="12"/>
            </a:pPr>
            <a:r>
              <a:rPr lang="it-IT" sz="1600" dirty="0" smtClean="0"/>
              <a:t>Infermieri</a:t>
            </a:r>
          </a:p>
          <a:p>
            <a:pPr marL="342900" indent="-342900">
              <a:buAutoNum type="alphaUcPeriod" startAt="12"/>
            </a:pPr>
            <a:r>
              <a:rPr lang="it-IT" sz="1600" dirty="0" smtClean="0"/>
              <a:t>Ingegneri</a:t>
            </a:r>
          </a:p>
          <a:p>
            <a:pPr marL="342900" indent="-342900">
              <a:buAutoNum type="alphaUcPeriod" startAt="12"/>
            </a:pPr>
            <a:r>
              <a:rPr lang="it-IT" sz="1600" dirty="0" smtClean="0"/>
              <a:t>Medici chirurghi  e odontoiatri (tranne che per il tirocinio); medici veterinari</a:t>
            </a:r>
          </a:p>
          <a:p>
            <a:pPr marL="342900" indent="-342900">
              <a:buAutoNum type="alphaUcPeriod" startAt="12"/>
            </a:pPr>
            <a:r>
              <a:rPr lang="it-IT" sz="1600" dirty="0" smtClean="0"/>
              <a:t>Notai</a:t>
            </a:r>
          </a:p>
          <a:p>
            <a:pPr marL="342900" indent="-342900">
              <a:buAutoNum type="alphaUcPeriod" startAt="12"/>
            </a:pPr>
            <a:r>
              <a:rPr lang="it-IT" sz="1600" dirty="0" smtClean="0"/>
              <a:t>Periti agrari e periti industriali</a:t>
            </a:r>
          </a:p>
          <a:p>
            <a:pPr marL="342900" indent="-342900">
              <a:buAutoNum type="alphaUcPeriod" startAt="12"/>
            </a:pPr>
            <a:r>
              <a:rPr lang="it-IT" sz="1600" dirty="0" smtClean="0"/>
              <a:t>Psicologi</a:t>
            </a:r>
          </a:p>
          <a:p>
            <a:pPr marL="342900" indent="-342900">
              <a:buAutoNum type="alphaUcPeriod" startAt="12"/>
            </a:pPr>
            <a:r>
              <a:rPr lang="it-IT" sz="1600" dirty="0" smtClean="0"/>
              <a:t>Revisori contabili</a:t>
            </a:r>
          </a:p>
          <a:p>
            <a:pPr marL="342900" indent="-342900">
              <a:buAutoNum type="alphaUcPeriod" startAt="12"/>
            </a:pPr>
            <a:r>
              <a:rPr lang="it-IT" sz="1600" dirty="0" smtClean="0"/>
              <a:t>Spedizionieri doganali</a:t>
            </a:r>
          </a:p>
          <a:p>
            <a:pPr marL="342900" indent="-342900">
              <a:buAutoNum type="alphaUcPeriod" startAt="12"/>
            </a:pPr>
            <a:r>
              <a:rPr lang="it-IT" sz="1600" dirty="0" smtClean="0"/>
              <a:t>Tecnici sanitari di radiologia medica; tecnologi alimentari.</a:t>
            </a:r>
          </a:p>
        </p:txBody>
      </p:sp>
      <p:sp>
        <p:nvSpPr>
          <p:cNvPr id="16" name="CasellaDiTesto 15"/>
          <p:cNvSpPr txBox="1"/>
          <p:nvPr/>
        </p:nvSpPr>
        <p:spPr>
          <a:xfrm>
            <a:off x="3786182" y="1571612"/>
            <a:ext cx="4500594" cy="646331"/>
          </a:xfrm>
          <a:prstGeom prst="rect">
            <a:avLst/>
          </a:prstGeom>
          <a:noFill/>
        </p:spPr>
        <p:txBody>
          <a:bodyPr wrap="square" rtlCol="0">
            <a:spAutoFit/>
          </a:bodyPr>
          <a:lstStyle/>
          <a:p>
            <a:r>
              <a:rPr lang="it-IT" b="1" dirty="0" smtClean="0"/>
              <a:t>Comma I </a:t>
            </a:r>
            <a:r>
              <a:rPr lang="it-IT" dirty="0" smtClean="0"/>
              <a:t>abroga le tariffe delle professioni regolamentate nel sistema </a:t>
            </a:r>
            <a:r>
              <a:rPr lang="it-IT" dirty="0" err="1" smtClean="0"/>
              <a:t>ordinistico</a:t>
            </a:r>
            <a:r>
              <a:rPr lang="it-IT" dirty="0" smtClean="0"/>
              <a:t>. </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ngolo ripiegato 6"/>
          <p:cNvSpPr/>
          <p:nvPr/>
        </p:nvSpPr>
        <p:spPr>
          <a:xfrm>
            <a:off x="357158" y="214290"/>
            <a:ext cx="8501122" cy="6500858"/>
          </a:xfrm>
          <a:prstGeom prst="foldedCorner">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CasellaDiTesto 1"/>
          <p:cNvSpPr txBox="1"/>
          <p:nvPr/>
        </p:nvSpPr>
        <p:spPr>
          <a:xfrm>
            <a:off x="500034" y="1071547"/>
            <a:ext cx="8143932" cy="5478423"/>
          </a:xfrm>
          <a:prstGeom prst="rect">
            <a:avLst/>
          </a:prstGeom>
          <a:noFill/>
        </p:spPr>
        <p:txBody>
          <a:bodyPr wrap="square" rtlCol="0">
            <a:spAutoFit/>
          </a:bodyPr>
          <a:lstStyle/>
          <a:p>
            <a:pPr algn="just"/>
            <a:r>
              <a:rPr lang="it-IT" dirty="0" smtClean="0"/>
              <a:t>L’abrogazione delle tariffe costituisce un tema che è già stato oggetto: </a:t>
            </a:r>
          </a:p>
          <a:p>
            <a:pPr marL="400050" indent="-400050" algn="just">
              <a:buFont typeface="Arial" pitchFamily="34" charset="0"/>
              <a:buChar char="•"/>
            </a:pPr>
            <a:r>
              <a:rPr lang="it-IT" dirty="0" smtClean="0"/>
              <a:t>del </a:t>
            </a:r>
            <a:r>
              <a:rPr lang="it-IT" b="1" dirty="0" smtClean="0"/>
              <a:t>D.L. 223/2006 </a:t>
            </a:r>
            <a:r>
              <a:rPr lang="it-IT" dirty="0" smtClean="0"/>
              <a:t>(c.d. </a:t>
            </a:r>
            <a:r>
              <a:rPr lang="it-IT" i="1" u="sng" dirty="0" smtClean="0"/>
              <a:t>decreto Bersani</a:t>
            </a:r>
            <a:r>
              <a:rPr lang="it-IT" dirty="0" smtClean="0"/>
              <a:t>), in particolare </a:t>
            </a:r>
            <a:r>
              <a:rPr lang="it-IT" b="1" dirty="0" smtClean="0"/>
              <a:t>l’art. 2:</a:t>
            </a:r>
          </a:p>
          <a:p>
            <a:pPr algn="just">
              <a:buFont typeface="Courier New" pitchFamily="49" charset="0"/>
              <a:buChar char="o"/>
            </a:pPr>
            <a:r>
              <a:rPr lang="it-IT" dirty="0" smtClean="0"/>
              <a:t> ha abrogato le disposizioni che prevedono l’obbligatorietà di tariffe minime</a:t>
            </a:r>
          </a:p>
          <a:p>
            <a:pPr algn="just">
              <a:buFont typeface="Courier New" pitchFamily="49" charset="0"/>
              <a:buChar char="o"/>
            </a:pPr>
            <a:r>
              <a:rPr lang="it-IT" dirty="0" smtClean="0"/>
              <a:t> ha soppresso il divieto del patto di quota-lite (il patto concluso dagli avvocati con i loro clienti che stabiliscono i compensi professionali) ed ha fatto salve le tariffe massime prefissate in via generale a tutela degli utenti</a:t>
            </a:r>
          </a:p>
          <a:p>
            <a:pPr>
              <a:buFont typeface="Courier New" pitchFamily="49" charset="0"/>
              <a:buChar char="o"/>
            </a:pPr>
            <a:r>
              <a:rPr lang="it-IT" dirty="0" smtClean="0"/>
              <a:t> ha abrogato il divieto, anche parziale, di svolgere pubblicità informativa nonché il divieto di fornire all’utenza servizi professionali di tipo interdisciplinare da parte di società di persone o associazioni tra professionisti</a:t>
            </a:r>
          </a:p>
          <a:p>
            <a:pPr algn="ctr"/>
            <a:r>
              <a:rPr lang="it-IT" sz="1600" i="1" dirty="0" smtClean="0"/>
              <a:t>Il decreto Bersani abolisce le tariffe minime – nell’odierna disciplina delle liberalizzazioni è rimossa la obbligatorietà delle tariffe che subiscono una retrocessione alla funzione di “usi”.</a:t>
            </a:r>
          </a:p>
          <a:p>
            <a:pPr algn="ctr"/>
            <a:r>
              <a:rPr lang="it-IT" sz="1600" i="1" dirty="0" smtClean="0"/>
              <a:t>Per alcuni diverrà una mera prassi senza vincoli.</a:t>
            </a:r>
          </a:p>
          <a:p>
            <a:pPr algn="ctr"/>
            <a:r>
              <a:rPr lang="it-IT" sz="1600" i="1" dirty="0" smtClean="0"/>
              <a:t>Ormai la </a:t>
            </a:r>
            <a:r>
              <a:rPr lang="it-IT" sz="1600" i="1" dirty="0" err="1" smtClean="0"/>
              <a:t>pattuizione</a:t>
            </a:r>
            <a:r>
              <a:rPr lang="it-IT" sz="1600" i="1" dirty="0" smtClean="0"/>
              <a:t> in forma scritta supererà l’osservanza delle tariffe in chiave di soglia massima e minima.</a:t>
            </a:r>
            <a:endParaRPr lang="it-IT" i="1" dirty="0" smtClean="0"/>
          </a:p>
          <a:p>
            <a:pPr>
              <a:buFont typeface="Arial" pitchFamily="34" charset="0"/>
              <a:buChar char="•"/>
            </a:pPr>
            <a:r>
              <a:rPr lang="it-IT" dirty="0" smtClean="0"/>
              <a:t>   del </a:t>
            </a:r>
            <a:r>
              <a:rPr lang="it-IT" b="1" dirty="0" smtClean="0"/>
              <a:t>D.L. 138/2011 </a:t>
            </a:r>
            <a:r>
              <a:rPr lang="it-IT" dirty="0" smtClean="0"/>
              <a:t>in particolare </a:t>
            </a:r>
            <a:r>
              <a:rPr lang="it-IT" b="1" dirty="0" smtClean="0"/>
              <a:t>l’art. 3, comma 5, </a:t>
            </a:r>
            <a:r>
              <a:rPr lang="it-IT" b="1" dirty="0" err="1" smtClean="0"/>
              <a:t>lett</a:t>
            </a:r>
            <a:r>
              <a:rPr lang="it-IT" b="1" dirty="0" smtClean="0"/>
              <a:t> d) </a:t>
            </a:r>
            <a:r>
              <a:rPr lang="it-IT" dirty="0" smtClean="0"/>
              <a:t>e </a:t>
            </a:r>
            <a:r>
              <a:rPr lang="it-IT" b="1" dirty="0" smtClean="0"/>
              <a:t>l’art. 10, comma 12, </a:t>
            </a:r>
            <a:r>
              <a:rPr lang="it-IT" dirty="0" smtClean="0"/>
              <a:t>che ha richiamato le tariffe professionali quale elemento di riferimento per la determinazione del compenso spettante al professionista pattuito per iscritto all’atto del conferimento dell’incarico professionale.</a:t>
            </a:r>
            <a:endParaRPr lang="it-IT" b="1" dirty="0" smtClean="0"/>
          </a:p>
          <a:p>
            <a:pPr>
              <a:buFont typeface="Arial" pitchFamily="34" charset="0"/>
              <a:buChar char="•"/>
            </a:pPr>
            <a:r>
              <a:rPr lang="it-IT" dirty="0" smtClean="0"/>
              <a:t>    giudizi della </a:t>
            </a:r>
            <a:r>
              <a:rPr lang="it-IT" b="1" dirty="0" smtClean="0"/>
              <a:t>Corte di giustizia dell’Unione europea </a:t>
            </a:r>
            <a:r>
              <a:rPr lang="it-IT" dirty="0" smtClean="0"/>
              <a:t>che hanno inevitabilmente influito sulla nascita del </a:t>
            </a:r>
            <a:r>
              <a:rPr lang="it-IT" dirty="0" err="1" smtClean="0"/>
              <a:t>DL</a:t>
            </a:r>
            <a:r>
              <a:rPr lang="it-IT" dirty="0" smtClean="0"/>
              <a:t> nelle liberalizzazioni.</a:t>
            </a:r>
          </a:p>
        </p:txBody>
      </p:sp>
      <p:sp>
        <p:nvSpPr>
          <p:cNvPr id="6" name="CasellaDiTesto 5"/>
          <p:cNvSpPr txBox="1"/>
          <p:nvPr/>
        </p:nvSpPr>
        <p:spPr>
          <a:xfrm>
            <a:off x="3000364" y="571480"/>
            <a:ext cx="3500462" cy="523220"/>
          </a:xfrm>
          <a:prstGeom prst="rect">
            <a:avLst/>
          </a:prstGeom>
          <a:noFill/>
        </p:spPr>
        <p:txBody>
          <a:bodyPr wrap="square" rtlCol="0">
            <a:spAutoFit/>
          </a:bodyPr>
          <a:lstStyle/>
          <a:p>
            <a:pPr marL="342900" indent="-342900" algn="ctr"/>
            <a:r>
              <a:rPr lang="it-IT" sz="2800" b="1" i="1" dirty="0" smtClean="0">
                <a:solidFill>
                  <a:srgbClr val="0070C0"/>
                </a:solidFill>
              </a:rPr>
              <a:t>Precedenti normativi:</a:t>
            </a:r>
            <a:endParaRPr lang="it-IT" sz="2800" i="1" dirty="0" smtClean="0">
              <a:solidFill>
                <a:srgbClr val="0070C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85786" y="1928802"/>
            <a:ext cx="7429552" cy="1200329"/>
          </a:xfrm>
          <a:prstGeom prst="rect">
            <a:avLst/>
          </a:prstGeom>
        </p:spPr>
        <p:txBody>
          <a:bodyPr wrap="square">
            <a:spAutoFit/>
          </a:bodyPr>
          <a:lstStyle/>
          <a:p>
            <a:pPr algn="just"/>
            <a:r>
              <a:rPr lang="it-IT" b="1" dirty="0" smtClean="0"/>
              <a:t>Comma III </a:t>
            </a:r>
            <a:r>
              <a:rPr lang="it-IT" dirty="0" smtClean="0"/>
              <a:t>prevede che tariffe vigenti alla data di entrata in vigore del presente decreto continuano ad applicarsi, limitatamente alla liquidazione delle spese giudiziali, fino alla data di entrata in vigore dei decreti ministeriali di cui al comma 2.</a:t>
            </a:r>
            <a:endParaRPr lang="it-IT" dirty="0"/>
          </a:p>
        </p:txBody>
      </p:sp>
      <p:sp>
        <p:nvSpPr>
          <p:cNvPr id="4" name="Rettangolo 3"/>
          <p:cNvSpPr/>
          <p:nvPr/>
        </p:nvSpPr>
        <p:spPr>
          <a:xfrm>
            <a:off x="785786" y="285728"/>
            <a:ext cx="7572428" cy="1477328"/>
          </a:xfrm>
          <a:prstGeom prst="rect">
            <a:avLst/>
          </a:prstGeom>
        </p:spPr>
        <p:txBody>
          <a:bodyPr wrap="square">
            <a:spAutoFit/>
          </a:bodyPr>
          <a:lstStyle/>
          <a:p>
            <a:pPr algn="just"/>
            <a:r>
              <a:rPr lang="it-IT" b="1" dirty="0" smtClean="0"/>
              <a:t>Comma II </a:t>
            </a:r>
            <a:r>
              <a:rPr lang="it-IT" dirty="0" smtClean="0"/>
              <a:t>stabilisce che, nel caso di liquidazione da parte di un organo giurisdizionale, il compenso del professionista è determinato con riferimento a parametri stabiliti con decreto del Ministro vigilante, da adottare nel termine di 120 giorni successivi alla data di entrata in vigore della legge di conversione del presente decreto.</a:t>
            </a:r>
            <a:endParaRPr lang="it-IT" dirty="0"/>
          </a:p>
        </p:txBody>
      </p:sp>
      <p:sp>
        <p:nvSpPr>
          <p:cNvPr id="5" name="Rettangolo 4"/>
          <p:cNvSpPr/>
          <p:nvPr/>
        </p:nvSpPr>
        <p:spPr>
          <a:xfrm>
            <a:off x="857224" y="3214686"/>
            <a:ext cx="7500990" cy="3416320"/>
          </a:xfrm>
          <a:prstGeom prst="rect">
            <a:avLst/>
          </a:prstGeom>
        </p:spPr>
        <p:txBody>
          <a:bodyPr wrap="square">
            <a:spAutoFit/>
          </a:bodyPr>
          <a:lstStyle/>
          <a:p>
            <a:pPr algn="just"/>
            <a:r>
              <a:rPr lang="it-IT" b="1" dirty="0" smtClean="0"/>
              <a:t>Comma IV </a:t>
            </a:r>
            <a:r>
              <a:rPr lang="it-IT" dirty="0" smtClean="0"/>
              <a:t>prevede che il compenso per le prestazioni professionali sia pattuito al momento del conferimento dell’incarico professionale. Il professionista deve rendere noto al cliente il grado di complessità dell’incarico, fornendo tutte le informazioni utili circa gli oneri ipotizzabili dal momento del conferimento alla conclusione dell’incarico e deve altresì indicare i dati della polizza assicurativa per i danni provocati nell’esercizio dell’attività professionale. </a:t>
            </a:r>
          </a:p>
          <a:p>
            <a:r>
              <a:rPr lang="it-IT" dirty="0" smtClean="0"/>
              <a:t>La misura del compenso, in ogni caso, deve essere previamente resa nota al cliente con un preventivo di massima, deve essere adeguata all’importanza dell’opera e va pattuita indicando per le singole prestazioni tutte le voci di costo, comprensive di spese,oneri e contributi. Al tirocinante è riconosciuto un rimborso spese forfettariamente concordato dopo i primi sei mesi di tirocinio.</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8"/>
          <p:cNvSpPr/>
          <p:nvPr/>
        </p:nvSpPr>
        <p:spPr>
          <a:xfrm>
            <a:off x="785786" y="3571876"/>
            <a:ext cx="7429552" cy="3139321"/>
          </a:xfrm>
          <a:prstGeom prst="rect">
            <a:avLst/>
          </a:prstGeom>
        </p:spPr>
        <p:txBody>
          <a:bodyPr wrap="square">
            <a:spAutoFit/>
          </a:bodyPr>
          <a:lstStyle/>
          <a:p>
            <a:r>
              <a:rPr lang="it-IT" b="1" dirty="0" smtClean="0"/>
              <a:t>Comma </a:t>
            </a:r>
            <a:r>
              <a:rPr lang="it-IT" b="1" dirty="0" err="1" smtClean="0"/>
              <a:t>VI</a:t>
            </a:r>
            <a:r>
              <a:rPr lang="it-IT" b="1" dirty="0" smtClean="0"/>
              <a:t> </a:t>
            </a:r>
            <a:r>
              <a:rPr lang="it-IT" dirty="0" smtClean="0"/>
              <a:t>stabilisce che la </a:t>
            </a:r>
            <a:r>
              <a:rPr lang="it-IT" sz="1600" dirty="0" smtClean="0">
                <a:latin typeface="Arial Black" pitchFamily="34" charset="0"/>
              </a:rPr>
              <a:t>durata del tirocinio </a:t>
            </a:r>
            <a:r>
              <a:rPr lang="it-IT" dirty="0" smtClean="0"/>
              <a:t>previsto per l’accesso alle professioni regolamentate non può essere superiore a 18 mesi; per i primi sei mesi, il tirocinio può essere svolto, in presenza di un’apposita convenzione quadro stipulata tra i consigli nazionali degli ordini e il Ministro dell’Istruzione, dell’Università e della Ricerca, in concomitanza con il corso di studio per il conseguimento della laurea di primo livello o della laurea magistrale o specialistica. Analoghe convenzioni possono essere stipulate tra i consigli nazionali degli ordini e il Ministro per la pubblica amministrazione e la semplificazione per lo svolgimento del tirocinio presso pubbliche amministrazioni, dopo il corso di laurea. </a:t>
            </a:r>
            <a:r>
              <a:rPr lang="it-IT" u="sng" dirty="0" smtClean="0"/>
              <a:t>Tali disposizioni non si applicano alle professioni sanitarie</a:t>
            </a:r>
            <a:r>
              <a:rPr lang="it-IT" dirty="0" smtClean="0"/>
              <a:t>.</a:t>
            </a:r>
            <a:endParaRPr lang="it-IT" u="sng" dirty="0"/>
          </a:p>
        </p:txBody>
      </p:sp>
      <p:sp>
        <p:nvSpPr>
          <p:cNvPr id="10" name="CasellaDiTesto 9"/>
          <p:cNvSpPr txBox="1"/>
          <p:nvPr/>
        </p:nvSpPr>
        <p:spPr>
          <a:xfrm>
            <a:off x="1071538" y="785794"/>
            <a:ext cx="7000924" cy="2308324"/>
          </a:xfrm>
          <a:prstGeom prst="rect">
            <a:avLst/>
          </a:prstGeom>
          <a:noFill/>
        </p:spPr>
        <p:txBody>
          <a:bodyPr wrap="square" rtlCol="0">
            <a:spAutoFit/>
          </a:bodyPr>
          <a:lstStyle/>
          <a:p>
            <a:pPr algn="ctr"/>
            <a:r>
              <a:rPr lang="it-IT" dirty="0" smtClean="0"/>
              <a:t>La previsione che la misura del compenso sia preventivamente resa nota al cliente “con un preventivo di massima” è stata inserita dal Senato successivamente, quale modifica al decreto-legge.</a:t>
            </a:r>
          </a:p>
          <a:p>
            <a:pPr algn="ctr"/>
            <a:r>
              <a:rPr lang="it-IT" dirty="0" smtClean="0"/>
              <a:t>Rispetto al testo originario è stata soppressa, inoltre, la previsione che tale misura potesse essere resa nota in forma scritta, oltre alla disposizione secondo cui l’inottemperanza alle disposizioni sulla </a:t>
            </a:r>
            <a:r>
              <a:rPr lang="it-IT" dirty="0" err="1" smtClean="0"/>
              <a:t>pattuizione</a:t>
            </a:r>
            <a:r>
              <a:rPr lang="it-IT" dirty="0" smtClean="0"/>
              <a:t> del compenso costituisce illecito disciplinare del professionista.</a:t>
            </a:r>
            <a:endParaRPr lang="it-IT" dirty="0"/>
          </a:p>
        </p:txBody>
      </p:sp>
      <p:sp>
        <p:nvSpPr>
          <p:cNvPr id="12" name="Cornice 11"/>
          <p:cNvSpPr/>
          <p:nvPr/>
        </p:nvSpPr>
        <p:spPr>
          <a:xfrm>
            <a:off x="785786" y="428604"/>
            <a:ext cx="7858180" cy="3000396"/>
          </a:xfrm>
          <a:prstGeom prst="fram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idx="1"/>
          </p:nvPr>
        </p:nvSpPr>
        <p:spPr>
          <a:xfrm>
            <a:off x="428596" y="642918"/>
            <a:ext cx="8286808" cy="5357850"/>
          </a:xfrm>
        </p:spPr>
        <p:txBody>
          <a:bodyPr/>
          <a:lstStyle/>
          <a:p>
            <a:r>
              <a:rPr lang="it-IT" dirty="0" smtClean="0">
                <a:solidFill>
                  <a:schemeClr val="accent2"/>
                </a:solidFill>
              </a:rPr>
              <a:t>Le liberalizzazioni: </a:t>
            </a:r>
            <a:r>
              <a:rPr lang="it-IT" b="1" dirty="0" smtClean="0">
                <a:solidFill>
                  <a:schemeClr val="accent2"/>
                </a:solidFill>
              </a:rPr>
              <a:t>DECRETO-LEGGE 24 gennaio 2012 , n. 1 </a:t>
            </a:r>
            <a:r>
              <a:rPr lang="it-IT" sz="1600" dirty="0" smtClean="0">
                <a:solidFill>
                  <a:schemeClr val="tx2">
                    <a:lumMod val="75000"/>
                  </a:schemeClr>
                </a:solidFill>
              </a:rPr>
              <a:t>(il cui testo già approvato in Senato ove è stato sottoposto a notevoli interventi emendativi passa ora alla Camera ove in data 16 marzo le Commissioni </a:t>
            </a:r>
            <a:r>
              <a:rPr lang="it-IT" sz="1600" dirty="0" err="1" smtClean="0">
                <a:solidFill>
                  <a:schemeClr val="tx2">
                    <a:lumMod val="75000"/>
                  </a:schemeClr>
                </a:solidFill>
              </a:rPr>
              <a:t>VI</a:t>
            </a:r>
            <a:r>
              <a:rPr lang="it-IT" sz="1600" dirty="0" smtClean="0">
                <a:solidFill>
                  <a:schemeClr val="tx2">
                    <a:lumMod val="75000"/>
                  </a:schemeClr>
                </a:solidFill>
              </a:rPr>
              <a:t> e X della Camera hanno approvato, senza variazioni, la Conversione in legge)</a:t>
            </a:r>
            <a:endParaRPr lang="it-IT" sz="1600" dirty="0">
              <a:solidFill>
                <a:schemeClr val="tx2">
                  <a:lumMod val="75000"/>
                </a:schemeClr>
              </a:solidFill>
            </a:endParaRPr>
          </a:p>
        </p:txBody>
      </p:sp>
      <p:sp>
        <p:nvSpPr>
          <p:cNvPr id="6" name="Freccia in giù 5"/>
          <p:cNvSpPr/>
          <p:nvPr/>
        </p:nvSpPr>
        <p:spPr>
          <a:xfrm>
            <a:off x="4214810" y="2143116"/>
            <a:ext cx="571504" cy="9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p:cNvSpPr txBox="1"/>
          <p:nvPr/>
        </p:nvSpPr>
        <p:spPr>
          <a:xfrm>
            <a:off x="642910" y="3286124"/>
            <a:ext cx="7715304" cy="333629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pPr algn="ctr"/>
            <a:endParaRPr lang="it-IT" sz="2800" dirty="0" smtClean="0">
              <a:solidFill>
                <a:schemeClr val="accent6">
                  <a:lumMod val="75000"/>
                </a:schemeClr>
              </a:solidFill>
              <a:latin typeface="Times New Roman" pitchFamily="18" charset="0"/>
            </a:endParaRPr>
          </a:p>
          <a:p>
            <a:pPr algn="ctr"/>
            <a:r>
              <a:rPr lang="it-IT" sz="2800" dirty="0" smtClean="0">
                <a:solidFill>
                  <a:schemeClr val="accent6">
                    <a:lumMod val="75000"/>
                  </a:schemeClr>
                </a:solidFill>
                <a:latin typeface="Times New Roman" pitchFamily="18" charset="0"/>
              </a:rPr>
              <a:t>Un provvedimento finalizzato a favorire la </a:t>
            </a:r>
            <a:r>
              <a:rPr lang="it-IT" sz="2800" dirty="0" err="1" smtClean="0">
                <a:solidFill>
                  <a:schemeClr val="accent6">
                    <a:lumMod val="75000"/>
                  </a:schemeClr>
                </a:solidFill>
                <a:latin typeface="Times New Roman" pitchFamily="18" charset="0"/>
              </a:rPr>
              <a:t>concorrerenza</a:t>
            </a:r>
            <a:r>
              <a:rPr lang="it-IT" sz="2800" dirty="0" smtClean="0">
                <a:solidFill>
                  <a:schemeClr val="accent6">
                    <a:lumMod val="75000"/>
                  </a:schemeClr>
                </a:solidFill>
                <a:latin typeface="Times New Roman" pitchFamily="18" charset="0"/>
              </a:rPr>
              <a:t> in differenti settori </a:t>
            </a:r>
            <a:r>
              <a:rPr lang="it-IT" sz="2800" dirty="0" err="1" smtClean="0">
                <a:solidFill>
                  <a:schemeClr val="accent6">
                    <a:lumMod val="75000"/>
                  </a:schemeClr>
                </a:solidFill>
                <a:latin typeface="Times New Roman" pitchFamily="18" charset="0"/>
              </a:rPr>
              <a:t>nonchè</a:t>
            </a:r>
            <a:r>
              <a:rPr lang="it-IT" sz="2800" dirty="0" smtClean="0">
                <a:solidFill>
                  <a:schemeClr val="accent6">
                    <a:lumMod val="75000"/>
                  </a:schemeClr>
                </a:solidFill>
                <a:latin typeface="Times New Roman" pitchFamily="18" charset="0"/>
              </a:rPr>
              <a:t> lo sviluppo della produttività, con l’obiettivo governativo di ampliare le opportunità di lavoro e le prospettive di mobilità e di promozione sociale.</a:t>
            </a:r>
          </a:p>
          <a:p>
            <a:endParaRPr lang="it-IT" sz="2140" dirty="0"/>
          </a:p>
          <a:p>
            <a:endParaRPr lang="it-IT" sz="214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85786" y="285728"/>
            <a:ext cx="7572428" cy="646331"/>
          </a:xfrm>
          <a:prstGeom prst="rect">
            <a:avLst/>
          </a:prstGeom>
        </p:spPr>
        <p:txBody>
          <a:bodyPr wrap="square">
            <a:spAutoFit/>
          </a:bodyPr>
          <a:lstStyle/>
          <a:p>
            <a:pPr algn="just"/>
            <a:r>
              <a:rPr lang="it-IT" b="1" dirty="0" smtClean="0"/>
              <a:t>Comma VII </a:t>
            </a:r>
            <a:r>
              <a:rPr lang="it-IT" dirty="0" smtClean="0"/>
              <a:t>reca alcune abrogazioni di coordinamento relative al </a:t>
            </a:r>
            <a:r>
              <a:rPr lang="it-IT" b="1" i="1" u="sng" dirty="0" smtClean="0"/>
              <a:t>Comma 5 dell’articolo 3 del decreto-legge del 2011</a:t>
            </a:r>
            <a:r>
              <a:rPr lang="it-IT" dirty="0" smtClean="0"/>
              <a:t>.</a:t>
            </a:r>
            <a:endParaRPr lang="it-IT" dirty="0"/>
          </a:p>
        </p:txBody>
      </p:sp>
      <p:sp>
        <p:nvSpPr>
          <p:cNvPr id="5" name="Rettangolo 4"/>
          <p:cNvSpPr/>
          <p:nvPr/>
        </p:nvSpPr>
        <p:spPr>
          <a:xfrm>
            <a:off x="785786" y="928671"/>
            <a:ext cx="7929618" cy="3139321"/>
          </a:xfrm>
          <a:prstGeom prst="rect">
            <a:avLst/>
          </a:prstGeom>
        </p:spPr>
        <p:txBody>
          <a:bodyPr wrap="square">
            <a:spAutoFit/>
          </a:bodyPr>
          <a:lstStyle/>
          <a:p>
            <a:endParaRPr lang="it-IT" dirty="0" smtClean="0"/>
          </a:p>
          <a:p>
            <a:r>
              <a:rPr lang="it-IT" dirty="0" smtClean="0"/>
              <a:t> </a:t>
            </a:r>
            <a:r>
              <a:rPr lang="it-IT" b="1" dirty="0" smtClean="0"/>
              <a:t>Art. 3 </a:t>
            </a:r>
            <a:r>
              <a:rPr lang="it-IT" dirty="0" smtClean="0"/>
              <a:t>Abrogazione delle indebite restrizioni all'accesso e all'esercizio delle professioni e delle attività economiche</a:t>
            </a:r>
          </a:p>
          <a:p>
            <a:endParaRPr lang="it-IT" dirty="0" smtClean="0"/>
          </a:p>
          <a:p>
            <a:r>
              <a:rPr lang="it-IT" b="1" dirty="0" smtClean="0"/>
              <a:t>5.</a:t>
            </a:r>
            <a:r>
              <a:rPr lang="it-IT" dirty="0" smtClean="0"/>
              <a:t> Fermo restando l'esame di Stato di cui all'articolo 33, quinto comma, della Costituzione per l'accesso alle professioni regolamentate, gli ordinamenti professionali devono garantire che l'esercizio dell'attività risponda senza eccezioni ai principi di libera concorrenza, alla presenza diffusa dei professionisti su tutto il territorio nazionale, alla differenziazione e pluralità di offerta che garantisca l'effettiva possibilità di scelta degli utenti nell'ambito della più ampia informazione relativamente ai servizi offerti. </a:t>
            </a:r>
          </a:p>
        </p:txBody>
      </p:sp>
      <p:sp>
        <p:nvSpPr>
          <p:cNvPr id="6" name="CasellaDiTesto 5"/>
          <p:cNvSpPr txBox="1"/>
          <p:nvPr/>
        </p:nvSpPr>
        <p:spPr>
          <a:xfrm>
            <a:off x="714348" y="4857760"/>
            <a:ext cx="8072494" cy="1785104"/>
          </a:xfrm>
          <a:prstGeom prst="rect">
            <a:avLst/>
          </a:prstGeom>
          <a:noFill/>
        </p:spPr>
        <p:txBody>
          <a:bodyPr wrap="square" rtlCol="0">
            <a:spAutoFit/>
          </a:bodyPr>
          <a:lstStyle/>
          <a:p>
            <a:r>
              <a:rPr lang="it-IT" sz="1400" dirty="0" smtClean="0"/>
              <a:t> [</a:t>
            </a:r>
            <a:r>
              <a:rPr lang="it-IT" sz="1400" strike="sngStrike" dirty="0" smtClean="0"/>
              <a:t>Gli ordinamenti professionali dovranno essere riformati entro 12 mesi dalla data di entrata in vigore del presente decreto per recepire i seguenti principi</a:t>
            </a:r>
            <a:r>
              <a:rPr lang="it-IT" sz="1400" dirty="0" smtClean="0"/>
              <a:t>, </a:t>
            </a:r>
            <a:r>
              <a:rPr lang="it-IT" sz="1600" i="1" dirty="0" smtClean="0"/>
              <a:t>(Periodo soppresso dall’art. 10, </a:t>
            </a:r>
            <a:r>
              <a:rPr lang="it-IT" sz="1600" i="1" dirty="0" err="1" smtClean="0"/>
              <a:t>co</a:t>
            </a:r>
            <a:r>
              <a:rPr lang="it-IT" sz="1600" i="1" dirty="0" smtClean="0"/>
              <a:t>. 1 della legge 15 novembre 2011, n. 183, e sostituito come segue)]:</a:t>
            </a:r>
            <a:r>
              <a:rPr lang="it-IT" sz="1600" b="1" i="1" dirty="0" smtClean="0"/>
              <a:t>Con decreto del Presidente della Repubblica emanato ai sensi dell'articolo 17, comma 2, della legge 23 agosto 1988, n. 400, Disciplina dell'</a:t>
            </a:r>
            <a:r>
              <a:rPr lang="it-IT" sz="1600" b="1" i="1" dirty="0" err="1" smtClean="0"/>
              <a:t>attivita</a:t>
            </a:r>
            <a:r>
              <a:rPr lang="it-IT" sz="1600" b="1" i="1" dirty="0" smtClean="0"/>
              <a:t>' di Governo e ordinamento della Presidenza del Consiglio dei Ministri, </a:t>
            </a:r>
            <a:r>
              <a:rPr lang="it-IT" sz="1600" i="1" u="sng" dirty="0" smtClean="0"/>
              <a:t>gli ordinamenti professionali dovranno essere riformati entro 12 mesi dalla data di entrata in vigore del presente decreto</a:t>
            </a:r>
            <a:r>
              <a:rPr lang="it-IT" sz="1600" b="1" i="1" dirty="0" smtClean="0"/>
              <a:t> per recepire i seguenti principi: </a:t>
            </a:r>
            <a:endParaRPr lang="it-IT" sz="1600" dirty="0"/>
          </a:p>
        </p:txBody>
      </p:sp>
      <p:sp>
        <p:nvSpPr>
          <p:cNvPr id="7" name="Freccia a destra 6"/>
          <p:cNvSpPr/>
          <p:nvPr/>
        </p:nvSpPr>
        <p:spPr>
          <a:xfrm>
            <a:off x="928662" y="4357694"/>
            <a:ext cx="42862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1428728" y="4143380"/>
            <a:ext cx="6929486" cy="646331"/>
          </a:xfrm>
          <a:prstGeom prst="rect">
            <a:avLst/>
          </a:prstGeom>
        </p:spPr>
        <p:txBody>
          <a:bodyPr wrap="square">
            <a:spAutoFit/>
          </a:bodyPr>
          <a:lstStyle/>
          <a:p>
            <a:pPr algn="just"/>
            <a:r>
              <a:rPr lang="it-IT" dirty="0" smtClean="0"/>
              <a:t>Il presente comma demanda poi ad un D.P.R. la riforma entro 12 mesi degli ordinamenti professionali.</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714348" y="500042"/>
            <a:ext cx="7643866" cy="5632311"/>
          </a:xfrm>
          <a:prstGeom prst="rect">
            <a:avLst/>
          </a:prstGeom>
          <a:noFill/>
        </p:spPr>
        <p:txBody>
          <a:bodyPr wrap="square" rtlCol="0">
            <a:spAutoFit/>
          </a:bodyPr>
          <a:lstStyle/>
          <a:p>
            <a:pPr algn="ctr"/>
            <a:r>
              <a:rPr lang="it-IT" b="1" dirty="0" smtClean="0"/>
              <a:t>Non subiscono modifiche</a:t>
            </a:r>
          </a:p>
          <a:p>
            <a:pPr algn="ctr"/>
            <a:r>
              <a:rPr lang="it-IT" b="1" dirty="0" smtClean="0"/>
              <a:t>Comma 5, lettere:</a:t>
            </a:r>
          </a:p>
          <a:p>
            <a:pPr algn="ctr"/>
            <a:endParaRPr lang="it-IT" b="1" dirty="0" smtClean="0"/>
          </a:p>
          <a:p>
            <a:r>
              <a:rPr lang="it-IT" dirty="0" smtClean="0"/>
              <a:t> </a:t>
            </a:r>
            <a:r>
              <a:rPr lang="it-IT" b="1" dirty="0" smtClean="0"/>
              <a:t>a) </a:t>
            </a:r>
            <a:r>
              <a:rPr lang="it-IT" u="sng" dirty="0" smtClean="0"/>
              <a:t>l'accesso alla professione è libero </a:t>
            </a:r>
            <a:r>
              <a:rPr lang="it-IT" dirty="0" smtClean="0"/>
              <a:t>e il suo esercizio è fondato e ordinato sull'autonomia e sull'indipendenza di giudizio, intellettuale e tecnica, del professionista. La limitazione, in forza di una disposizione di legge, del numero di persone che sono titolate ad esercitare una certa professione in tutto il territorio dello Stato o in una certa area geografica, è consentita unicamente laddove essa risponda a ragioni di interesse pubblico, tra cui in particolare quelle connesse alla tutela della salute umana, e non introduca una discriminazione diretta o indiretta basata sulla nazionalità o, in caso di esercizio dell'attività in forma societaria, della sede legale della società professionale; </a:t>
            </a:r>
          </a:p>
          <a:p>
            <a:endParaRPr lang="it-IT" dirty="0" smtClean="0"/>
          </a:p>
          <a:p>
            <a:r>
              <a:rPr lang="it-IT" b="1" dirty="0" smtClean="0"/>
              <a:t>b) </a:t>
            </a:r>
            <a:r>
              <a:rPr lang="it-IT" u="sng" dirty="0" smtClean="0"/>
              <a:t>previsione dell'obbligo per il professionista di seguire percorsi di formazione continua permanente</a:t>
            </a:r>
            <a:r>
              <a:rPr lang="it-IT" dirty="0" smtClean="0"/>
              <a:t> predisposti sulla base di appositi regolamenti emanati dai consigli nazionali, fermo restando quanto previsto dalla normativa vigente in materia di educazione continua in medicina (ECM). La violazione dell'obbligo di formazione continua determina un illecito disciplinare e come tale è sanzionato sulla base di quanto stabilito dall'ordinamento professionale che dovrà integrare tale previsione; </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e 5"/>
          <p:cNvSpPr/>
          <p:nvPr/>
        </p:nvSpPr>
        <p:spPr>
          <a:xfrm>
            <a:off x="4643438" y="3857628"/>
            <a:ext cx="785818"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CasellaDiTesto 1"/>
          <p:cNvSpPr txBox="1"/>
          <p:nvPr/>
        </p:nvSpPr>
        <p:spPr>
          <a:xfrm>
            <a:off x="714348" y="214290"/>
            <a:ext cx="7643866" cy="3539430"/>
          </a:xfrm>
          <a:prstGeom prst="rect">
            <a:avLst/>
          </a:prstGeom>
          <a:noFill/>
        </p:spPr>
        <p:txBody>
          <a:bodyPr wrap="square" rtlCol="0">
            <a:spAutoFit/>
          </a:bodyPr>
          <a:lstStyle/>
          <a:p>
            <a:r>
              <a:rPr lang="it-IT" dirty="0" smtClean="0"/>
              <a:t> </a:t>
            </a:r>
            <a:r>
              <a:rPr lang="it-IT" b="1" dirty="0" smtClean="0"/>
              <a:t>c) </a:t>
            </a:r>
            <a:r>
              <a:rPr lang="it-IT" dirty="0" smtClean="0"/>
              <a:t>la disciplina del tirocinio per l'accesso alla professione deve conformarsi a criteri che garantiscano l'effettivo svolgimento dell'attività formativa e il suo adeguamento costante all'esigenza di assicurare il miglior esercizio della professione. </a:t>
            </a:r>
          </a:p>
          <a:p>
            <a:r>
              <a:rPr lang="it-IT" sz="1400" strike="sngStrike" dirty="0" smtClean="0"/>
              <a:t>Al tirocinante dovrà essere corrisposto un equo compenso di natura </a:t>
            </a:r>
            <a:r>
              <a:rPr lang="it-IT" sz="1400" strike="sngStrike" dirty="0" err="1" smtClean="0"/>
              <a:t>indennitaria</a:t>
            </a:r>
            <a:r>
              <a:rPr lang="it-IT" sz="1400" strike="sngStrike" dirty="0" smtClean="0"/>
              <a:t>, commisurato al suo concreto apporto. Al fine di accelerare l'accesso al mondo del lavoro, la durata del tirocinio non potrà essere complessivamente superiore a tre anni diciotto mesi </a:t>
            </a:r>
            <a:r>
              <a:rPr lang="it-IT" sz="1400" i="1" strike="sngStrike" dirty="0" smtClean="0"/>
              <a:t>[modifica inserita dall’art. 33, comma 2, del D.L. 201/2011, modificato in sede di conversione solo per profili di coordinamento formale] e potrà essere svolto, in presenza di una apposita convenzione quadro stipulata fra i Consigli Nazionali e il Ministero dell'Istruzione, Università e Ricerca, in concomitanza al corso di studio per il conseguimento della laurea di primo livello o della laurea magistrale o specialistica. Le disposizioni della presente lettera non si applicano alle professioni sanitarie per le quali resta confermata la normativa vigente; </a:t>
            </a:r>
            <a:r>
              <a:rPr lang="it-IT" b="1" i="1" dirty="0" smtClean="0"/>
              <a:t>[il secondo, terzo e quarto periodo sono stati soppressi dall’art. 9, </a:t>
            </a:r>
            <a:r>
              <a:rPr lang="it-IT" b="1" i="1" dirty="0" err="1" smtClean="0"/>
              <a:t>co</a:t>
            </a:r>
            <a:r>
              <a:rPr lang="it-IT" b="1" i="1" dirty="0" smtClean="0"/>
              <a:t>. 6, lett. a) d.l. 1/2012] </a:t>
            </a:r>
          </a:p>
        </p:txBody>
      </p:sp>
      <p:sp>
        <p:nvSpPr>
          <p:cNvPr id="3" name="CasellaDiTesto 2"/>
          <p:cNvSpPr txBox="1"/>
          <p:nvPr/>
        </p:nvSpPr>
        <p:spPr>
          <a:xfrm>
            <a:off x="714348" y="3786190"/>
            <a:ext cx="7500990" cy="2339102"/>
          </a:xfrm>
          <a:prstGeom prst="rect">
            <a:avLst/>
          </a:prstGeom>
          <a:noFill/>
        </p:spPr>
        <p:txBody>
          <a:bodyPr wrap="square" rtlCol="0">
            <a:spAutoFit/>
          </a:bodyPr>
          <a:lstStyle/>
          <a:p>
            <a:r>
              <a:rPr lang="it-IT" sz="1600" b="1" dirty="0" smtClean="0"/>
              <a:t>d) </a:t>
            </a:r>
            <a:r>
              <a:rPr lang="it-IT" sz="1400" strike="sngStrike" dirty="0" smtClean="0"/>
              <a:t>il compenso spettante al professionista è pattuito per iscritto all'atto del conferimento dell'incarico professionale prendendo come riferimento le tariffe professionali. È ammessa la </a:t>
            </a:r>
            <a:r>
              <a:rPr lang="it-IT" sz="1400" strike="sngStrike" dirty="0" err="1" smtClean="0"/>
              <a:t>pattuizione</a:t>
            </a:r>
            <a:r>
              <a:rPr lang="it-IT" sz="1400" strike="sngStrike" dirty="0" smtClean="0"/>
              <a:t> dei compensi anche in deroga alle tariffe </a:t>
            </a:r>
            <a:r>
              <a:rPr lang="it-IT" sz="1400" i="1" strike="sngStrike" dirty="0" smtClean="0"/>
              <a:t>[parole soppresse dall’art. 10, </a:t>
            </a:r>
            <a:r>
              <a:rPr lang="it-IT" sz="1400" i="1" strike="sngStrike" dirty="0" err="1" smtClean="0"/>
              <a:t>co</a:t>
            </a:r>
            <a:r>
              <a:rPr lang="it-IT" sz="1400" i="1" strike="sngStrike" dirty="0" smtClean="0"/>
              <a:t>. 12 della legge 15 novembre 2011, n. 183]. Il professionista è tenuto, nel rispetto del principio di trasparenza, a rendere noto al cliente il livello della complessità dell'incarico, fornendo tutte le informazioni utili circa gli oneri ipotizzabili dal momento del conferimento alla conclusione dell'incarico. In caso di mancata determinazione consensuale del compenso, quando il committente è un ente pubblico, in caso di liquidazione giudiziale dei compensi, ovvero nei casi in cui la prestazione professionale è resa nell'interesse dei terzi si applicano le tariffe professionali stabilite con decreto dal Ministro della Giustizia;</a:t>
            </a:r>
            <a:r>
              <a:rPr lang="it-IT" i="1" strike="sngStrike" dirty="0" smtClean="0"/>
              <a:t> </a:t>
            </a:r>
            <a:r>
              <a:rPr lang="it-IT" b="1" i="1" dirty="0" smtClean="0"/>
              <a:t>[lettera soppressa dall’art. 9, </a:t>
            </a:r>
            <a:r>
              <a:rPr lang="it-IT" b="1" i="1" dirty="0" err="1" smtClean="0"/>
              <a:t>co</a:t>
            </a:r>
            <a:r>
              <a:rPr lang="it-IT" b="1" i="1" dirty="0" smtClean="0"/>
              <a:t>. 6 lett. b) d.l. 1/2012] </a:t>
            </a:r>
            <a:endParaRPr lang="it-IT" b="1" dirty="0"/>
          </a:p>
        </p:txBody>
      </p:sp>
      <p:sp>
        <p:nvSpPr>
          <p:cNvPr id="4" name="Freccia a destra rientrata 3"/>
          <p:cNvSpPr/>
          <p:nvPr/>
        </p:nvSpPr>
        <p:spPr>
          <a:xfrm>
            <a:off x="500034" y="6215082"/>
            <a:ext cx="285752" cy="14287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p:cNvSpPr txBox="1"/>
          <p:nvPr/>
        </p:nvSpPr>
        <p:spPr>
          <a:xfrm>
            <a:off x="857224" y="6072206"/>
            <a:ext cx="8072494" cy="615553"/>
          </a:xfrm>
          <a:prstGeom prst="rect">
            <a:avLst/>
          </a:prstGeom>
          <a:noFill/>
        </p:spPr>
        <p:txBody>
          <a:bodyPr wrap="square" rtlCol="0">
            <a:spAutoFit/>
          </a:bodyPr>
          <a:lstStyle/>
          <a:p>
            <a:r>
              <a:rPr lang="it-IT" dirty="0" smtClean="0"/>
              <a:t>Q</a:t>
            </a:r>
            <a:r>
              <a:rPr lang="it-IT" sz="1600" dirty="0" smtClean="0"/>
              <a:t>uesto argomento è ora trattato al comma 3 dell’art. 9 d.l. 1/2012“Il compenso per le prestazioni professionali e' pattuito al momento del conferimento dell'incarico professionale”.</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00034" y="785794"/>
            <a:ext cx="8072494" cy="5786199"/>
          </a:xfrm>
          <a:prstGeom prst="rect">
            <a:avLst/>
          </a:prstGeom>
          <a:noFill/>
        </p:spPr>
        <p:txBody>
          <a:bodyPr wrap="square" rtlCol="0">
            <a:spAutoFit/>
          </a:bodyPr>
          <a:lstStyle/>
          <a:p>
            <a:r>
              <a:rPr lang="it-IT" sz="1600" b="1" dirty="0" smtClean="0"/>
              <a:t>e) </a:t>
            </a:r>
            <a:r>
              <a:rPr lang="it-IT" sz="1600" dirty="0" smtClean="0"/>
              <a:t>a tutela del cliente, il professionista è tenuto a stipulare idonea assicurazione per i rischi derivanti dall'esercizio dell'attività professionale. Il professionista deve rendere noti al cliente, al momento dell'assunzione dell'incarico, gli estremi della polizza stipulata per la responsabilità professionale e il relativo massimale. Le condizioni generali delle polizze assicurative di cui al presente comma possono essere negoziate, in convenzione con i propri iscritti, dai Consigli Nazionali e dagli enti previdenziali dei professionisti; </a:t>
            </a:r>
          </a:p>
          <a:p>
            <a:endParaRPr lang="it-IT" sz="1600" dirty="0" smtClean="0"/>
          </a:p>
          <a:p>
            <a:r>
              <a:rPr lang="it-IT" sz="1600" b="1" dirty="0" smtClean="0"/>
              <a:t>f) </a:t>
            </a:r>
            <a:r>
              <a:rPr lang="it-IT" sz="1600" dirty="0" smtClean="0"/>
              <a:t>gli ordinamenti professionali dovranno prevedere l'istituzione di organi a livello territoriale, diversi da quelli aventi funzioni amministrative, ai quali sono specificamente affidate l'istruzione e la decisione delle questioni disciplinari e di un organo nazionale di disciplina. La carica di consigliere dell'Ordine territoriale o di consigliere nazionale è incompatibile con quella di membro dei consigli di disciplina nazionali e territoriali. Le disposizioni della presente lettera non si applicano alle professioni sanitarie per le quali resta confermata la normativa vigente; </a:t>
            </a:r>
          </a:p>
          <a:p>
            <a:endParaRPr lang="it-IT" sz="1600" dirty="0" smtClean="0"/>
          </a:p>
          <a:p>
            <a:r>
              <a:rPr lang="it-IT" sz="1600" b="1" dirty="0" smtClean="0"/>
              <a:t>g) </a:t>
            </a:r>
            <a:r>
              <a:rPr lang="it-IT" sz="1600" dirty="0" smtClean="0"/>
              <a:t>la pubblicità informativa, con ogni mezzo, avente ad oggetto l'attività professionale, le specializzazioni ed i titoli professionali posseduti, la struttura dello studio ed i compensi delle prestazioni, è libera. Le informazioni devono essere trasparenti, veritiere, corrette e non devono essere equivoche, ingannevoli, denigratorie. </a:t>
            </a:r>
          </a:p>
          <a:p>
            <a:endParaRPr lang="it-IT" sz="1600" dirty="0" smtClean="0"/>
          </a:p>
          <a:p>
            <a:r>
              <a:rPr lang="it-IT" sz="1600" b="1" dirty="0" smtClean="0"/>
              <a:t>5-bis</a:t>
            </a:r>
            <a:r>
              <a:rPr lang="it-IT" sz="1600" dirty="0" smtClean="0"/>
              <a:t>. Le norme vigenti sugli ordinamenti professionali in contrasto con i principi di cui al comma 5, lettere da </a:t>
            </a:r>
            <a:r>
              <a:rPr lang="it-IT" sz="1600" i="1" dirty="0" smtClean="0"/>
              <a:t>a) </a:t>
            </a:r>
            <a:r>
              <a:rPr lang="it-IT" sz="1600" i="1" dirty="0" err="1" smtClean="0"/>
              <a:t>a</a:t>
            </a:r>
            <a:r>
              <a:rPr lang="it-IT" sz="1600" i="1" dirty="0" smtClean="0"/>
              <a:t> g) sono abrogate con effetto </a:t>
            </a:r>
          </a:p>
          <a:p>
            <a:r>
              <a:rPr lang="it-IT" sz="1600" dirty="0" smtClean="0"/>
              <a:t>dall'entrata in vigore del regolamento governativo di cui al comma 5, e, in ogni caso, dalla data del 13 agosto 2012 </a:t>
            </a:r>
            <a:r>
              <a:rPr lang="it-IT" i="1" dirty="0" smtClean="0"/>
              <a:t>.</a:t>
            </a:r>
          </a:p>
        </p:txBody>
      </p:sp>
      <p:sp>
        <p:nvSpPr>
          <p:cNvPr id="5" name="Rettangolo 4"/>
          <p:cNvSpPr/>
          <p:nvPr/>
        </p:nvSpPr>
        <p:spPr>
          <a:xfrm>
            <a:off x="2071670" y="142852"/>
            <a:ext cx="4572000" cy="646331"/>
          </a:xfrm>
          <a:prstGeom prst="rect">
            <a:avLst/>
          </a:prstGeom>
        </p:spPr>
        <p:txBody>
          <a:bodyPr>
            <a:spAutoFit/>
          </a:bodyPr>
          <a:lstStyle/>
          <a:p>
            <a:pPr algn="ctr"/>
            <a:r>
              <a:rPr lang="it-IT" b="1" dirty="0" smtClean="0"/>
              <a:t>Non subiscono modifiche</a:t>
            </a:r>
          </a:p>
          <a:p>
            <a:pPr algn="ctr"/>
            <a:r>
              <a:rPr lang="it-IT" b="1" dirty="0" smtClean="0"/>
              <a:t>Comma 5, lettere: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riangolo isoscele 2"/>
          <p:cNvSpPr/>
          <p:nvPr/>
        </p:nvSpPr>
        <p:spPr>
          <a:xfrm>
            <a:off x="3286116" y="0"/>
            <a:ext cx="2500330" cy="1643074"/>
          </a:xfrm>
          <a:prstGeom prs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Articolo 9-bis</a:t>
            </a:r>
          </a:p>
          <a:p>
            <a:pPr algn="ctr"/>
            <a:r>
              <a:rPr lang="it-IT" dirty="0" smtClean="0"/>
              <a:t>D.L. 1/2012</a:t>
            </a:r>
          </a:p>
          <a:p>
            <a:pPr algn="ctr"/>
            <a:endParaRPr lang="it-IT" dirty="0"/>
          </a:p>
        </p:txBody>
      </p:sp>
      <p:sp>
        <p:nvSpPr>
          <p:cNvPr id="4" name="CasellaDiTesto 3"/>
          <p:cNvSpPr txBox="1"/>
          <p:nvPr/>
        </p:nvSpPr>
        <p:spPr>
          <a:xfrm>
            <a:off x="357158" y="1857364"/>
            <a:ext cx="8643998" cy="4524315"/>
          </a:xfrm>
          <a:prstGeom prst="rect">
            <a:avLst/>
          </a:prstGeom>
          <a:noFill/>
        </p:spPr>
        <p:txBody>
          <a:bodyPr wrap="square" rtlCol="0">
            <a:spAutoFit/>
          </a:bodyPr>
          <a:lstStyle/>
          <a:p>
            <a:r>
              <a:rPr lang="it-IT" dirty="0" smtClean="0"/>
              <a:t>Novella le disposizioni della recente legge di stabilità 2012 (legge n. 183 del 2011) che prevedono la costituzione di società per l’esercizio di attività professionali regolamentate. </a:t>
            </a:r>
          </a:p>
          <a:p>
            <a:endParaRPr lang="it-IT" dirty="0" smtClean="0"/>
          </a:p>
          <a:p>
            <a:r>
              <a:rPr lang="it-IT" dirty="0" smtClean="0"/>
              <a:t>L’art. 10 della </a:t>
            </a:r>
            <a:r>
              <a:rPr lang="it-IT" i="1" dirty="0" smtClean="0"/>
              <a:t>legge n. 183 del 2011 </a:t>
            </a:r>
            <a:r>
              <a:rPr lang="it-IT" dirty="0" smtClean="0"/>
              <a:t>consente ai professionisti iscritti ad ordini professionali di esercitare la professione in forma societaria o cooperativa; è dunque consentito alla società tra professionisti di assumere anche la forma di società di capitali. Qualsiasi forma sia prescelta, la denominazione sociale sarà “società tra professionisti”, che potrà svolgere anche diverse attività professionali.</a:t>
            </a:r>
          </a:p>
          <a:p>
            <a:endParaRPr lang="it-IT" dirty="0" smtClean="0"/>
          </a:p>
          <a:p>
            <a:r>
              <a:rPr lang="it-IT" b="1" dirty="0" smtClean="0"/>
              <a:t>L’art. 9-bis D.L. 1/2012 </a:t>
            </a:r>
            <a:r>
              <a:rPr lang="it-IT" dirty="0" smtClean="0"/>
              <a:t>richiede che l’eventuale presenza di soci di capitale sia minoritaria rispetto ai soci professionisti. La disposizione prevede inoltre: un minimo di 3 soci per la scelta del modello cooperativo; che la società abbia una polizza a copertura della responsabilità civile per danni ai clienti; che il segreto professionale debba essere garantito anche all’interno della società.</a:t>
            </a:r>
          </a:p>
          <a:p>
            <a:r>
              <a:rPr lang="it-IT" dirty="0" smtClean="0"/>
              <a:t>Prevede, inoltre, che siano fatti salvi i diversi modelli societari già previsti dall’ordinamento e le associazioni professionali.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p:cNvSpPr txBox="1"/>
          <p:nvPr/>
        </p:nvSpPr>
        <p:spPr>
          <a:xfrm>
            <a:off x="1142976" y="500042"/>
            <a:ext cx="7500990" cy="6186309"/>
          </a:xfrm>
          <a:prstGeom prst="rect">
            <a:avLst/>
          </a:prstGeom>
          <a:noFill/>
        </p:spPr>
        <p:txBody>
          <a:bodyPr wrap="square" rtlCol="0">
            <a:spAutoFit/>
          </a:bodyPr>
          <a:lstStyle/>
          <a:p>
            <a:r>
              <a:rPr lang="it-IT" b="1" dirty="0" smtClean="0"/>
              <a:t>Articolo 10, Legge 12 novembre 2011, n. 183 </a:t>
            </a:r>
            <a:r>
              <a:rPr lang="it-IT" b="1" dirty="0"/>
              <a:t>c.d. Legge di Stabilità per il </a:t>
            </a:r>
            <a:r>
              <a:rPr lang="it-IT" b="1" dirty="0" smtClean="0"/>
              <a:t>2012</a:t>
            </a:r>
            <a:r>
              <a:rPr lang="it-IT" dirty="0" smtClean="0"/>
              <a:t>, in </a:t>
            </a:r>
            <a:r>
              <a:rPr lang="it-IT" dirty="0"/>
              <a:t>vigore a partire dal 1° gennaio </a:t>
            </a:r>
            <a:r>
              <a:rPr lang="it-IT" dirty="0" smtClean="0"/>
              <a:t>2012.</a:t>
            </a:r>
          </a:p>
          <a:p>
            <a:endParaRPr lang="it-IT" dirty="0" smtClean="0"/>
          </a:p>
          <a:p>
            <a:pPr>
              <a:buFont typeface="Wingdings" pitchFamily="2" charset="2"/>
              <a:buChar char="§"/>
            </a:pPr>
            <a:r>
              <a:rPr lang="it-IT" dirty="0"/>
              <a:t> </a:t>
            </a:r>
            <a:r>
              <a:rPr lang="it-IT" dirty="0" smtClean="0"/>
              <a:t>Il </a:t>
            </a:r>
            <a:r>
              <a:rPr lang="it-IT" u="sng" dirty="0"/>
              <a:t>comma </a:t>
            </a:r>
            <a:r>
              <a:rPr lang="it-IT" u="sng" dirty="0" smtClean="0"/>
              <a:t>2 </a:t>
            </a:r>
            <a:r>
              <a:rPr lang="it-IT" dirty="0"/>
              <a:t>non </a:t>
            </a:r>
            <a:r>
              <a:rPr lang="it-IT" dirty="0" smtClean="0"/>
              <a:t>introduce </a:t>
            </a:r>
            <a:r>
              <a:rPr lang="it-IT" dirty="0"/>
              <a:t>sostanziali novità rispetto a quanto stabilito dalla Manovra bis, ma </a:t>
            </a:r>
            <a:r>
              <a:rPr lang="it-IT" dirty="0" smtClean="0"/>
              <a:t>ha </a:t>
            </a:r>
            <a:r>
              <a:rPr lang="it-IT" dirty="0"/>
              <a:t>ribadito che gli Ordini professionali dovranno essere riformati entro il 13 agosto 2012, cioè entro 12 mesi dall’entrata in vigore del D.L. 138/2011</a:t>
            </a:r>
            <a:r>
              <a:rPr lang="it-IT" dirty="0" smtClean="0"/>
              <a:t>.</a:t>
            </a:r>
          </a:p>
          <a:p>
            <a:endParaRPr lang="it-IT" dirty="0" smtClean="0"/>
          </a:p>
          <a:p>
            <a:pPr>
              <a:buFont typeface="Wingdings" pitchFamily="2" charset="2"/>
              <a:buChar char="§"/>
            </a:pPr>
            <a:r>
              <a:rPr lang="it-IT" dirty="0"/>
              <a:t> I</a:t>
            </a:r>
            <a:r>
              <a:rPr lang="it-IT" dirty="0" smtClean="0"/>
              <a:t>l </a:t>
            </a:r>
            <a:r>
              <a:rPr lang="it-IT" u="sng" dirty="0" smtClean="0"/>
              <a:t>comma 3</a:t>
            </a:r>
            <a:r>
              <a:rPr lang="it-IT" dirty="0" smtClean="0"/>
              <a:t> , invece, concede </a:t>
            </a:r>
            <a:r>
              <a:rPr lang="it-IT" dirty="0"/>
              <a:t>ai lavoratori autonomi la cui attività professionale risulti essere regolamentata, la possibilità di esercitare quest’ultima anche in forma societaria</a:t>
            </a:r>
            <a:r>
              <a:rPr lang="it-IT" dirty="0" smtClean="0"/>
              <a:t>.</a:t>
            </a:r>
          </a:p>
          <a:p>
            <a:endParaRPr lang="it-IT" dirty="0" smtClean="0"/>
          </a:p>
          <a:p>
            <a:pPr>
              <a:buFont typeface="Wingdings" pitchFamily="2" charset="2"/>
              <a:buChar char="§"/>
            </a:pPr>
            <a:r>
              <a:rPr lang="it-IT" dirty="0"/>
              <a:t> </a:t>
            </a:r>
            <a:r>
              <a:rPr lang="it-IT" dirty="0" smtClean="0"/>
              <a:t>L’ </a:t>
            </a:r>
            <a:r>
              <a:rPr lang="it-IT" u="sng" dirty="0" smtClean="0"/>
              <a:t>ultimo comma</a:t>
            </a:r>
            <a:r>
              <a:rPr lang="it-IT" dirty="0" smtClean="0"/>
              <a:t> muta </a:t>
            </a:r>
            <a:r>
              <a:rPr lang="it-IT" dirty="0"/>
              <a:t>l’art.3, comma 5, lett. d), D.L. n. 138/2011 abrogando il riferimento esplicito alla tariffa professionale e disponendo che il compenso spettante al professionista sia liberamente convenuto tra le parti</a:t>
            </a:r>
            <a:r>
              <a:rPr lang="it-IT" dirty="0" smtClean="0"/>
              <a:t>.</a:t>
            </a:r>
          </a:p>
          <a:p>
            <a:pPr>
              <a:buFont typeface="Wingdings" pitchFamily="2" charset="2"/>
              <a:buChar char="§"/>
            </a:pPr>
            <a:endParaRPr lang="it-IT" dirty="0" smtClean="0"/>
          </a:p>
          <a:p>
            <a:r>
              <a:rPr lang="it-IT" dirty="0" smtClean="0"/>
              <a:t>Ora sul punto l’ </a:t>
            </a:r>
            <a:r>
              <a:rPr lang="it-IT" b="1" dirty="0" smtClean="0"/>
              <a:t>art. 10 comma 12 Decreto Legge 24 gennaio 2012, n. 1</a:t>
            </a:r>
            <a:r>
              <a:rPr lang="it-IT" dirty="0" smtClean="0"/>
              <a:t> dispone che:</a:t>
            </a:r>
          </a:p>
          <a:p>
            <a:r>
              <a:rPr lang="it-IT" sz="1600" i="1" dirty="0" smtClean="0"/>
              <a:t>All'articolo 3, comma 5, lettera d), del decreto-legge 13 agosto 2011, n. 138, convertito, con modificazioni, dalla legge 14 settembre 2011, n. 148, le parole: «prendendo come riferimento le tariffe professionali. È ammessa la </a:t>
            </a:r>
            <a:r>
              <a:rPr lang="it-IT" sz="1600" i="1" dirty="0" err="1" smtClean="0"/>
              <a:t>pattuizione</a:t>
            </a:r>
            <a:r>
              <a:rPr lang="it-IT" sz="1600" i="1" dirty="0" smtClean="0"/>
              <a:t> dei compensi anche in deroga alle tariffe» sono soppresse.</a:t>
            </a:r>
            <a:endParaRPr lang="it-IT" sz="1600" dirty="0"/>
          </a:p>
        </p:txBody>
      </p:sp>
      <p:sp>
        <p:nvSpPr>
          <p:cNvPr id="9" name="Stella a 4 punte 8"/>
          <p:cNvSpPr/>
          <p:nvPr/>
        </p:nvSpPr>
        <p:spPr>
          <a:xfrm>
            <a:off x="285720" y="142852"/>
            <a:ext cx="857256" cy="785818"/>
          </a:xfrm>
          <a:prstGeom prst="star4">
            <a:avLst>
              <a:gd name="adj" fmla="val 20079"/>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accent2">
                    <a:lumMod val="75000"/>
                  </a:schemeClr>
                </a:solidFill>
              </a:rPr>
              <a:t>3</a:t>
            </a:r>
            <a:endParaRPr lang="it-IT" sz="2000" b="1" dirty="0">
              <a:solidFill>
                <a:schemeClr val="accent2">
                  <a:lumMod val="7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Forma a L 5"/>
          <p:cNvSpPr/>
          <p:nvPr/>
        </p:nvSpPr>
        <p:spPr>
          <a:xfrm>
            <a:off x="2143108" y="4857760"/>
            <a:ext cx="5572164" cy="1571636"/>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accent4">
                    <a:lumMod val="75000"/>
                  </a:schemeClr>
                </a:solidFill>
              </a:rPr>
              <a:t>E’ stato emanato al fine di “</a:t>
            </a:r>
            <a:r>
              <a:rPr lang="it-IT" sz="1600" dirty="0" err="1" smtClean="0">
                <a:solidFill>
                  <a:schemeClr val="accent4">
                    <a:lumMod val="75000"/>
                  </a:schemeClr>
                </a:solidFill>
              </a:rPr>
              <a:t>…</a:t>
            </a:r>
            <a:r>
              <a:rPr lang="it-IT" sz="1600" i="1" dirty="0" err="1" smtClean="0">
                <a:solidFill>
                  <a:schemeClr val="accent4">
                    <a:lumMod val="75000"/>
                  </a:schemeClr>
                </a:solidFill>
              </a:rPr>
              <a:t>provvedere</a:t>
            </a:r>
            <a:r>
              <a:rPr lang="it-IT" sz="1600" i="1" dirty="0" smtClean="0">
                <a:solidFill>
                  <a:schemeClr val="accent4">
                    <a:lumMod val="75000"/>
                  </a:schemeClr>
                </a:solidFill>
              </a:rPr>
              <a:t> alla proroga di termini previsti da disposizioni legislative al fine di garantire l’efficienza e l’efficacia dell’azione amministrativa</a:t>
            </a:r>
            <a:r>
              <a:rPr lang="it-IT" sz="1600" dirty="0" smtClean="0">
                <a:solidFill>
                  <a:schemeClr val="accent4">
                    <a:lumMod val="75000"/>
                  </a:schemeClr>
                </a:solidFill>
              </a:rPr>
              <a:t>”.   </a:t>
            </a:r>
            <a:endParaRPr lang="it-IT" sz="1600" dirty="0">
              <a:solidFill>
                <a:schemeClr val="accent4">
                  <a:lumMod val="75000"/>
                </a:schemeClr>
              </a:solidFill>
            </a:endParaRPr>
          </a:p>
        </p:txBody>
      </p:sp>
      <p:sp useBgFill="1">
        <p:nvSpPr>
          <p:cNvPr id="4" name="Onda 1 3"/>
          <p:cNvSpPr/>
          <p:nvPr/>
        </p:nvSpPr>
        <p:spPr>
          <a:xfrm>
            <a:off x="1142976" y="3071810"/>
            <a:ext cx="7429552" cy="2071702"/>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accent4">
                    <a:lumMod val="75000"/>
                  </a:schemeClr>
                </a:solidFill>
              </a:rPr>
              <a:t>Di poco successivo, tuttavia non  di preminente interesse in riferimento al fulcro della nostra trattazione, è il </a:t>
            </a:r>
            <a:r>
              <a:rPr lang="it-IT" b="1" dirty="0" smtClean="0">
                <a:solidFill>
                  <a:schemeClr val="accent4">
                    <a:lumMod val="75000"/>
                  </a:schemeClr>
                </a:solidFill>
              </a:rPr>
              <a:t>D.L. 29 dicembre 2011, n. 216 </a:t>
            </a:r>
            <a:r>
              <a:rPr lang="it-IT" dirty="0" smtClean="0">
                <a:solidFill>
                  <a:schemeClr val="accent4">
                    <a:lumMod val="75000"/>
                  </a:schemeClr>
                </a:solidFill>
              </a:rPr>
              <a:t>la cui importanza si deve al fatto che sono contenuti in esso una serie di proroghe di termini in scadenza nel 2011 o nei primi mesi del 2012.</a:t>
            </a:r>
            <a:endParaRPr lang="it-IT" dirty="0">
              <a:solidFill>
                <a:schemeClr val="accent4">
                  <a:lumMod val="75000"/>
                </a:schemeClr>
              </a:solidFill>
            </a:endParaRPr>
          </a:p>
        </p:txBody>
      </p:sp>
      <p:sp>
        <p:nvSpPr>
          <p:cNvPr id="5" name="Freccia circolare a destra 4"/>
          <p:cNvSpPr/>
          <p:nvPr/>
        </p:nvSpPr>
        <p:spPr>
          <a:xfrm>
            <a:off x="2214546" y="4857760"/>
            <a:ext cx="500066" cy="714380"/>
          </a:xfrm>
          <a:prstGeom prst="curved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9" name="Stella a 4 punte 8"/>
          <p:cNvSpPr/>
          <p:nvPr/>
        </p:nvSpPr>
        <p:spPr>
          <a:xfrm>
            <a:off x="428596" y="285728"/>
            <a:ext cx="857256" cy="785818"/>
          </a:xfrm>
          <a:prstGeom prst="star4">
            <a:avLst>
              <a:gd name="adj" fmla="val 20079"/>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accent2">
                    <a:lumMod val="75000"/>
                  </a:schemeClr>
                </a:solidFill>
              </a:rPr>
              <a:t>4</a:t>
            </a:r>
          </a:p>
        </p:txBody>
      </p:sp>
      <p:sp>
        <p:nvSpPr>
          <p:cNvPr id="10" name="CasellaDiTesto 9"/>
          <p:cNvSpPr txBox="1"/>
          <p:nvPr/>
        </p:nvSpPr>
        <p:spPr>
          <a:xfrm>
            <a:off x="1357290" y="642918"/>
            <a:ext cx="7500990" cy="2185214"/>
          </a:xfrm>
          <a:prstGeom prst="rect">
            <a:avLst/>
          </a:prstGeom>
          <a:noFill/>
        </p:spPr>
        <p:txBody>
          <a:bodyPr wrap="square" rtlCol="0">
            <a:spAutoFit/>
          </a:bodyPr>
          <a:lstStyle/>
          <a:p>
            <a:r>
              <a:rPr lang="it-IT" b="1" dirty="0" smtClean="0"/>
              <a:t>Articolo 33, Decreto Legge 6 dicembre 2011, n. 201 c.d. Decreto salva Italia, convertito in legge n. 214/2011.</a:t>
            </a:r>
          </a:p>
          <a:p>
            <a:endParaRPr lang="it-IT" b="1" dirty="0" smtClean="0"/>
          </a:p>
          <a:p>
            <a:r>
              <a:rPr lang="it-IT" dirty="0" smtClean="0"/>
              <a:t>Ha </a:t>
            </a:r>
            <a:r>
              <a:rPr lang="it-IT" dirty="0"/>
              <a:t>ritoccato disposizioni introdotte </a:t>
            </a:r>
            <a:r>
              <a:rPr lang="it-IT" dirty="0" smtClean="0"/>
              <a:t>dalla Manovra bis. L’innovazione normativa di maggior rilievo attiene al </a:t>
            </a:r>
            <a:r>
              <a:rPr lang="it-IT" dirty="0" smtClean="0">
                <a:solidFill>
                  <a:schemeClr val="accent4">
                    <a:lumMod val="75000"/>
                  </a:schemeClr>
                </a:solidFill>
              </a:rPr>
              <a:t>tirocinio</a:t>
            </a:r>
            <a:r>
              <a:rPr lang="it-IT" dirty="0" smtClean="0"/>
              <a:t> la cui </a:t>
            </a:r>
            <a:r>
              <a:rPr lang="it-IT" dirty="0"/>
              <a:t>durata subisce una </a:t>
            </a:r>
            <a:r>
              <a:rPr lang="it-IT" dirty="0" smtClean="0"/>
              <a:t>riduzione </a:t>
            </a:r>
            <a:r>
              <a:rPr lang="it-IT" dirty="0"/>
              <a:t>a 18 </a:t>
            </a:r>
            <a:r>
              <a:rPr lang="it-IT" dirty="0" smtClean="0"/>
              <a:t>mesi </a:t>
            </a:r>
            <a:r>
              <a:rPr lang="it-IT" sz="1400" dirty="0" smtClean="0"/>
              <a:t>(</a:t>
            </a:r>
            <a:r>
              <a:rPr lang="it-IT" sz="1200" dirty="0" smtClean="0"/>
              <a:t>Le parole &lt;&lt;</a:t>
            </a:r>
            <a:r>
              <a:rPr lang="it-IT" sz="1200" i="1" dirty="0" smtClean="0"/>
              <a:t>la durata del tirocinio non potrà essere complessivamente superiore a tre anni</a:t>
            </a:r>
            <a:r>
              <a:rPr lang="it-IT" sz="1200" dirty="0" smtClean="0"/>
              <a:t>&gt;&gt;, sono sostituite dalle seguenti: &lt;&lt;</a:t>
            </a:r>
            <a:r>
              <a:rPr lang="it-IT" sz="1200" i="1" dirty="0" smtClean="0"/>
              <a:t> la durata del tirocinio non potrà essere complessivamente superiore a diciotto mesi&gt;&gt;).</a:t>
            </a:r>
            <a:endParaRPr lang="it-IT"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071538" y="500042"/>
            <a:ext cx="7072362" cy="5572164"/>
          </a:xfrm>
          <a:prstGeom prst="rect">
            <a:avLst/>
          </a:prstGeom>
          <a:noFill/>
        </p:spPr>
        <p:txBody>
          <a:bodyPr wrap="square" rtlCol="0">
            <a:spAutoFit/>
          </a:bodyPr>
          <a:lstStyle/>
          <a:p>
            <a:pPr algn="ctr"/>
            <a:r>
              <a:rPr lang="it-IT" sz="4400" b="1" dirty="0" smtClean="0">
                <a:solidFill>
                  <a:schemeClr val="accent3">
                    <a:lumMod val="75000"/>
                  </a:schemeClr>
                </a:solidFill>
              </a:rPr>
              <a:t>RIFORMA DELLE PROFESSIONI E CODICE DEONTOLOGICO</a:t>
            </a:r>
          </a:p>
          <a:p>
            <a:pPr algn="ctr"/>
            <a:endParaRPr lang="it-IT" sz="4400" b="1" dirty="0" smtClean="0">
              <a:solidFill>
                <a:schemeClr val="accent3">
                  <a:lumMod val="75000"/>
                </a:schemeClr>
              </a:solidFill>
            </a:endParaRPr>
          </a:p>
          <a:p>
            <a:pPr algn="ctr"/>
            <a:endParaRPr lang="it-IT" dirty="0" smtClean="0"/>
          </a:p>
          <a:p>
            <a:r>
              <a:rPr lang="it-IT" dirty="0" smtClean="0"/>
              <a:t>Le indagini conoscitive dell’AGCOM nei confronti delle Professioni hanno influito su diverse riforme legislative. Ciononostante la Risoluzione del Parlamento Europeo del 23 marzo 2006 riserva alle Professioni, in particolare a quella forense, un ruolo di rilievo rispetto alle attività di impresa.</a:t>
            </a:r>
          </a:p>
          <a:p>
            <a:endParaRPr lang="it-IT" dirty="0" smtClean="0"/>
          </a:p>
          <a:p>
            <a:r>
              <a:rPr lang="it-IT" dirty="0" smtClean="0"/>
              <a:t>Le riforme legislative sono state recepite dal Codice deontologico.</a:t>
            </a:r>
          </a:p>
          <a:p>
            <a:r>
              <a:rPr lang="it-IT" dirty="0" smtClean="0"/>
              <a:t>L’</a:t>
            </a:r>
            <a:r>
              <a:rPr lang="it-IT" u="sng" dirty="0" smtClean="0">
                <a:solidFill>
                  <a:schemeClr val="accent3">
                    <a:lumMod val="75000"/>
                  </a:schemeClr>
                </a:solidFill>
              </a:rPr>
              <a:t>art. 1 </a:t>
            </a:r>
            <a:r>
              <a:rPr lang="it-IT" dirty="0" smtClean="0"/>
              <a:t>del Codice Deontologico riferisce che le “norme deontologiche si applicano a tutti gli Avvocati e Praticanti”.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42910" y="357166"/>
            <a:ext cx="8001056" cy="5940088"/>
          </a:xfrm>
          <a:prstGeom prst="rect">
            <a:avLst/>
          </a:prstGeom>
          <a:noFill/>
        </p:spPr>
        <p:txBody>
          <a:bodyPr wrap="square" rtlCol="0">
            <a:spAutoFit/>
          </a:bodyPr>
          <a:lstStyle/>
          <a:p>
            <a:r>
              <a:rPr lang="it-IT" b="1" dirty="0" smtClean="0"/>
              <a:t>PUBBLICITA’?</a:t>
            </a:r>
          </a:p>
          <a:p>
            <a:endParaRPr lang="it-IT" dirty="0" smtClean="0"/>
          </a:p>
          <a:p>
            <a:r>
              <a:rPr lang="it-IT" dirty="0" smtClean="0"/>
              <a:t>L’</a:t>
            </a:r>
            <a:r>
              <a:rPr lang="it-IT" dirty="0" smtClean="0">
                <a:solidFill>
                  <a:schemeClr val="accent3">
                    <a:lumMod val="75000"/>
                  </a:schemeClr>
                </a:solidFill>
              </a:rPr>
              <a:t>art. 17 </a:t>
            </a:r>
            <a:r>
              <a:rPr lang="it-IT" dirty="0" smtClean="0"/>
              <a:t>del Codice Deontologico disciplina le informazioni sull’attività professionale.</a:t>
            </a:r>
          </a:p>
          <a:p>
            <a:r>
              <a:rPr lang="it-IT" dirty="0" smtClean="0"/>
              <a:t>L'avvocato può dare informazioni sulla propria attività professionale.</a:t>
            </a:r>
          </a:p>
          <a:p>
            <a:endParaRPr lang="it-IT" dirty="0" smtClean="0"/>
          </a:p>
          <a:p>
            <a:r>
              <a:rPr lang="it-IT" sz="1600" dirty="0" smtClean="0"/>
              <a:t>Art. 17 – </a:t>
            </a:r>
            <a:r>
              <a:rPr lang="it-IT" sz="1600" b="1" dirty="0" smtClean="0">
                <a:solidFill>
                  <a:schemeClr val="accent3">
                    <a:lumMod val="75000"/>
                  </a:schemeClr>
                </a:solidFill>
              </a:rPr>
              <a:t>Informazioni sull’attività professionale</a:t>
            </a:r>
            <a:endParaRPr lang="it-IT" sz="1600" dirty="0" smtClean="0">
              <a:solidFill>
                <a:schemeClr val="accent3">
                  <a:lumMod val="75000"/>
                </a:schemeClr>
              </a:solidFill>
            </a:endParaRPr>
          </a:p>
          <a:p>
            <a:r>
              <a:rPr lang="it-IT" sz="1600" i="1" dirty="0" smtClean="0"/>
              <a:t>“Il contenuto e la forma dell'informazione devono essere coerenti con la finalità della tutela dell'affidamento della collettività e rispondere a criteri di trasparenza e veridicità, il rispetto dei quali è verificato dal competente Consiglio dell'ordine.</a:t>
            </a:r>
            <a:endParaRPr lang="it-IT" sz="1600" dirty="0" smtClean="0"/>
          </a:p>
          <a:p>
            <a:r>
              <a:rPr lang="it-IT" sz="1600" i="1" dirty="0" smtClean="0"/>
              <a:t>Quanto al contenuto, l'informazione deve essere conforme a verità e correttezza e non può avere ad oggetto notizie riservate o coperte dal segreto professionale. L'avvocato non può rivelare al pubblico il nome dei propri clienti, ancorché questi vi consentano.</a:t>
            </a:r>
            <a:endParaRPr lang="it-IT" sz="1600" dirty="0" smtClean="0"/>
          </a:p>
          <a:p>
            <a:r>
              <a:rPr lang="it-IT" sz="1600" i="1" dirty="0" smtClean="0"/>
              <a:t>Quanto alla forma e alle modalità, l'informazione deve rispettare la dignità e il decoro della professione.</a:t>
            </a:r>
            <a:endParaRPr lang="it-IT" sz="1600" dirty="0" smtClean="0"/>
          </a:p>
          <a:p>
            <a:r>
              <a:rPr lang="it-IT" sz="1600" i="1" dirty="0" smtClean="0"/>
              <a:t>In ogni caso, l'informazione non deve assumere i connotati della pubblicità ingannevole, elogiativa, comparativa”</a:t>
            </a:r>
            <a:endParaRPr lang="it-IT" sz="1600" dirty="0" smtClean="0"/>
          </a:p>
          <a:p>
            <a:r>
              <a:rPr lang="it-IT" sz="1600" i="1" dirty="0" smtClean="0"/>
              <a:t>I - Sono consentite, a fini non lucrativi, l'organizzazione e la sponsorizzazione di seminari di studio, di corsi di formazione professionale e di convegni in discipline attinenti alla professione forense da parte di avvocati o di società o di associazioni di avvocati</a:t>
            </a:r>
            <a:endParaRPr lang="it-IT" sz="1600" dirty="0" smtClean="0"/>
          </a:p>
          <a:p>
            <a:r>
              <a:rPr lang="it-IT" sz="1600" i="1" dirty="0" smtClean="0"/>
              <a:t>II - E' consentita l'indicazione del nome di un avvocato defunto, che abbia fatto parte dello studio, purché il professionista a suo tempo lo abbia espressamente previsto o abbia disposto per testamento in tal senso, ovvero vi sia il consenso unanime dei suoi eredi.”</a:t>
            </a:r>
            <a:endParaRPr lang="it-IT" sz="1600" dirty="0" smtClean="0"/>
          </a:p>
          <a:p>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142844" y="0"/>
            <a:ext cx="8715436" cy="6832640"/>
          </a:xfrm>
          <a:prstGeom prst="rect">
            <a:avLst/>
          </a:prstGeom>
          <a:noFill/>
        </p:spPr>
        <p:txBody>
          <a:bodyPr wrap="square" rtlCol="0">
            <a:spAutoFit/>
          </a:bodyPr>
          <a:lstStyle/>
          <a:p>
            <a:r>
              <a:rPr lang="it-IT" dirty="0" smtClean="0"/>
              <a:t>La norma impone al professionista vincoli precisi:</a:t>
            </a:r>
          </a:p>
          <a:p>
            <a:endParaRPr lang="it-IT" dirty="0" smtClean="0"/>
          </a:p>
          <a:p>
            <a:pPr lvl="0">
              <a:buFont typeface="Wingdings" pitchFamily="2" charset="2"/>
              <a:buChar char="§"/>
            </a:pPr>
            <a:r>
              <a:rPr lang="it-IT" dirty="0" smtClean="0"/>
              <a:t>Non rendere noto al pubblico i nomi dei clienti ai quali effettua assistenza anche se vi consentano</a:t>
            </a:r>
          </a:p>
          <a:p>
            <a:pPr lvl="0">
              <a:buFont typeface="Wingdings" pitchFamily="2" charset="2"/>
              <a:buChar char="§"/>
            </a:pPr>
            <a:r>
              <a:rPr lang="it-IT" dirty="0" smtClean="0"/>
              <a:t>L’informazione deve rispettare i canoni di dignità e decoro della Professione forense.</a:t>
            </a:r>
          </a:p>
          <a:p>
            <a:pPr lvl="0">
              <a:buFont typeface="Wingdings" pitchFamily="2" charset="2"/>
              <a:buChar char="§"/>
            </a:pPr>
            <a:r>
              <a:rPr lang="it-IT" dirty="0" smtClean="0"/>
              <a:t>L’informazione non può assumere i connotati della pubblicità    - ingannevole</a:t>
            </a:r>
          </a:p>
          <a:p>
            <a:pPr lvl="0"/>
            <a:r>
              <a:rPr lang="it-IT" dirty="0" smtClean="0"/>
              <a:t>                                                                                                                  - </a:t>
            </a:r>
            <a:r>
              <a:rPr lang="it-IT" dirty="0" err="1" smtClean="0"/>
              <a:t>elogiativa</a:t>
            </a:r>
            <a:r>
              <a:rPr lang="it-IT" dirty="0" smtClean="0"/>
              <a:t>  </a:t>
            </a:r>
          </a:p>
          <a:p>
            <a:pPr lvl="0"/>
            <a:r>
              <a:rPr lang="it-IT" dirty="0" smtClean="0"/>
              <a:t>                                                                                                                  - </a:t>
            </a:r>
            <a:r>
              <a:rPr lang="it-IT" dirty="0" err="1" smtClean="0"/>
              <a:t>comparativa</a:t>
            </a:r>
            <a:r>
              <a:rPr lang="it-IT" dirty="0" smtClean="0"/>
              <a:t> </a:t>
            </a:r>
          </a:p>
          <a:p>
            <a:r>
              <a:rPr lang="it-IT" sz="1400" dirty="0" smtClean="0"/>
              <a:t>(ad es. per il CNF è illecito il messaggio pubblicitario il cui contenuto è equivoco, suggestivo ed eccedente il carattere informativo consentito. Nel caso di specie è stato ritenuta illecita l’espressione utilizzata nel messaggio pubblicitario quale “</a:t>
            </a:r>
            <a:r>
              <a:rPr lang="it-IT" sz="1400" i="1" dirty="0" smtClean="0"/>
              <a:t>negozio e angolo del diritto</a:t>
            </a:r>
            <a:r>
              <a:rPr lang="it-IT" sz="1400" dirty="0" smtClean="0"/>
              <a:t>” – CNF 2011/93)</a:t>
            </a:r>
          </a:p>
          <a:p>
            <a:pPr lvl="0">
              <a:buFont typeface="Wingdings" pitchFamily="2" charset="2"/>
              <a:buChar char="§"/>
            </a:pPr>
            <a:r>
              <a:rPr lang="it-IT" dirty="0" smtClean="0"/>
              <a:t>Possono essere sponsorizzati seminari, corsi di formazione e convegni</a:t>
            </a:r>
          </a:p>
          <a:p>
            <a:pPr lvl="0"/>
            <a:endParaRPr lang="it-IT" b="1" dirty="0" smtClean="0"/>
          </a:p>
          <a:p>
            <a:pPr algn="ctr"/>
            <a:r>
              <a:rPr lang="it-IT" b="1" dirty="0" smtClean="0">
                <a:solidFill>
                  <a:schemeClr val="accent3">
                    <a:lumMod val="75000"/>
                  </a:schemeClr>
                </a:solidFill>
              </a:rPr>
              <a:t>Prima:</a:t>
            </a:r>
            <a:endParaRPr lang="it-IT" dirty="0" smtClean="0">
              <a:solidFill>
                <a:schemeClr val="accent3">
                  <a:lumMod val="75000"/>
                </a:schemeClr>
              </a:solidFill>
            </a:endParaRPr>
          </a:p>
          <a:p>
            <a:r>
              <a:rPr lang="it-IT" sz="1600" dirty="0" smtClean="0"/>
              <a:t>La precedente disciplina consentiva all’Avvocato di dare informazioni solo sulla propria attività professionale attraverso opuscoli, carta da lettera, rubriche professionali e telefoniche.</a:t>
            </a:r>
          </a:p>
          <a:p>
            <a:endParaRPr lang="it-IT" sz="1600" dirty="0" smtClean="0"/>
          </a:p>
          <a:p>
            <a:pPr algn="ctr"/>
            <a:r>
              <a:rPr lang="it-IT" b="1" dirty="0" smtClean="0">
                <a:solidFill>
                  <a:schemeClr val="accent3">
                    <a:lumMod val="75000"/>
                  </a:schemeClr>
                </a:solidFill>
              </a:rPr>
              <a:t>Intervento del Decreto Bersani – D.L. 223/2006 </a:t>
            </a:r>
            <a:r>
              <a:rPr lang="it-IT" b="1" dirty="0" err="1" smtClean="0">
                <a:solidFill>
                  <a:schemeClr val="accent3">
                    <a:lumMod val="75000"/>
                  </a:schemeClr>
                </a:solidFill>
              </a:rPr>
              <a:t>conv</a:t>
            </a:r>
            <a:r>
              <a:rPr lang="it-IT" b="1" dirty="0" smtClean="0">
                <a:solidFill>
                  <a:schemeClr val="accent3">
                    <a:lumMod val="75000"/>
                  </a:schemeClr>
                </a:solidFill>
              </a:rPr>
              <a:t>. in L. 248/06</a:t>
            </a:r>
            <a:endParaRPr lang="it-IT" dirty="0" smtClean="0">
              <a:solidFill>
                <a:schemeClr val="accent3">
                  <a:lumMod val="75000"/>
                </a:schemeClr>
              </a:solidFill>
            </a:endParaRPr>
          </a:p>
          <a:p>
            <a:r>
              <a:rPr lang="it-IT" sz="1600" dirty="0" smtClean="0"/>
              <a:t>Il Decreto Bersani ha abrogato le disposizioni che non consentivano la pubblicità informativa.</a:t>
            </a:r>
          </a:p>
          <a:p>
            <a:r>
              <a:rPr lang="it-IT" sz="1600" dirty="0" smtClean="0"/>
              <a:t>Permane tuttavia l’art. 38 del R.D. 1578/1933 che punisce comportamenti non conformi alla dignità e al decoro professionale.</a:t>
            </a:r>
          </a:p>
          <a:p>
            <a:endParaRPr lang="it-IT" sz="1600" dirty="0" smtClean="0"/>
          </a:p>
          <a:p>
            <a:pPr algn="ctr"/>
            <a:r>
              <a:rPr lang="it-IT" b="1" dirty="0" smtClean="0">
                <a:solidFill>
                  <a:schemeClr val="accent3">
                    <a:lumMod val="75000"/>
                  </a:schemeClr>
                </a:solidFill>
              </a:rPr>
              <a:t>Cass. </a:t>
            </a:r>
            <a:r>
              <a:rPr lang="it-IT" b="1" dirty="0" err="1" smtClean="0">
                <a:solidFill>
                  <a:schemeClr val="accent3">
                    <a:lumMod val="75000"/>
                  </a:schemeClr>
                </a:solidFill>
              </a:rPr>
              <a:t>Sez</a:t>
            </a:r>
            <a:r>
              <a:rPr lang="it-IT" b="1" dirty="0" smtClean="0">
                <a:solidFill>
                  <a:schemeClr val="accent3">
                    <a:lumMod val="75000"/>
                  </a:schemeClr>
                </a:solidFill>
              </a:rPr>
              <a:t> Un. 2010/23287</a:t>
            </a:r>
            <a:endParaRPr lang="it-IT" dirty="0" smtClean="0">
              <a:solidFill>
                <a:schemeClr val="accent3">
                  <a:lumMod val="75000"/>
                </a:schemeClr>
              </a:solidFill>
            </a:endParaRPr>
          </a:p>
          <a:p>
            <a:r>
              <a:rPr lang="it-IT" sz="1600" dirty="0" smtClean="0"/>
              <a:t>E’ legittima la pubblicità informativa dell’attività professionale, ma la stessa è sanzionabile se svolta con modalità lesive del decoro e della dignità professionale.</a:t>
            </a:r>
          </a:p>
          <a:p>
            <a:r>
              <a:rPr lang="it-IT" sz="1600" dirty="0" smtClean="0"/>
              <a:t>In sintesi: la “pubblicità” ha un carattere informativo non può essere ingannevole e comparativa.</a:t>
            </a:r>
            <a:r>
              <a:rPr lang="it-IT" dirty="0" smtClean="0"/>
              <a:t> </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p:cNvSpPr txBox="1"/>
          <p:nvPr/>
        </p:nvSpPr>
        <p:spPr>
          <a:xfrm>
            <a:off x="2285984" y="428604"/>
            <a:ext cx="4643470" cy="723275"/>
          </a:xfrm>
          <a:prstGeom prst="rect">
            <a:avLst/>
          </a:prstGeom>
          <a:noFill/>
        </p:spPr>
        <p:txBody>
          <a:bodyPr wrap="square" rtlCol="0">
            <a:spAutoFit/>
          </a:bodyPr>
          <a:lstStyle/>
          <a:p>
            <a:r>
              <a:rPr lang="it-IT" sz="2050" b="1" dirty="0">
                <a:latin typeface="Arial Black" pitchFamily="34" charset="0"/>
              </a:rPr>
              <a:t>I</a:t>
            </a:r>
            <a:r>
              <a:rPr lang="it-IT" sz="2050" b="1" dirty="0" smtClean="0">
                <a:latin typeface="Arial Black" pitchFamily="34" charset="0"/>
              </a:rPr>
              <a:t> principali ambiti presi di mira dal “pacchetto liberalizzazioni”</a:t>
            </a:r>
            <a:endParaRPr lang="it-IT" sz="2050" b="1" dirty="0">
              <a:latin typeface="Arial Black" pitchFamily="34" charset="0"/>
            </a:endParaRPr>
          </a:p>
        </p:txBody>
      </p:sp>
      <p:sp>
        <p:nvSpPr>
          <p:cNvPr id="10" name="Pergamena 2 9"/>
          <p:cNvSpPr/>
          <p:nvPr/>
        </p:nvSpPr>
        <p:spPr>
          <a:xfrm>
            <a:off x="0" y="1142984"/>
            <a:ext cx="8858280" cy="5286388"/>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u="sng" dirty="0" smtClean="0">
                <a:solidFill>
                  <a:schemeClr val="tx1"/>
                </a:solidFill>
              </a:rPr>
              <a:t>Le professioni regolamentate</a:t>
            </a:r>
            <a:r>
              <a:rPr lang="it-IT" dirty="0" smtClean="0">
                <a:solidFill>
                  <a:schemeClr val="tx1"/>
                </a:solidFill>
              </a:rPr>
              <a:t>: sistema tariffario, tirocinio, società tra professionisti.</a:t>
            </a:r>
            <a:endParaRPr lang="it-IT" u="sng" dirty="0" smtClean="0">
              <a:solidFill>
                <a:schemeClr val="tx1"/>
              </a:solidFill>
            </a:endParaRPr>
          </a:p>
          <a:p>
            <a:pPr algn="ctr"/>
            <a:r>
              <a:rPr lang="it-IT" u="sng" dirty="0" smtClean="0">
                <a:solidFill>
                  <a:schemeClr val="tx1"/>
                </a:solidFill>
              </a:rPr>
              <a:t>Le farmacie</a:t>
            </a:r>
            <a:r>
              <a:rPr lang="it-IT" dirty="0" smtClean="0">
                <a:solidFill>
                  <a:schemeClr val="tx1"/>
                </a:solidFill>
              </a:rPr>
              <a:t>: introdotti nuovi criteri ed obblighi.</a:t>
            </a:r>
          </a:p>
          <a:p>
            <a:pPr algn="ctr"/>
            <a:r>
              <a:rPr lang="it-IT" u="sng" dirty="0" smtClean="0">
                <a:solidFill>
                  <a:schemeClr val="tx1"/>
                </a:solidFill>
              </a:rPr>
              <a:t>Tutela dei mercati</a:t>
            </a:r>
            <a:r>
              <a:rPr lang="it-IT" dirty="0" smtClean="0">
                <a:solidFill>
                  <a:schemeClr val="tx1"/>
                </a:solidFill>
              </a:rPr>
              <a:t>: clausole vessatorie e autorità Antitrust.</a:t>
            </a:r>
          </a:p>
          <a:p>
            <a:pPr algn="ctr"/>
            <a:r>
              <a:rPr lang="it-IT" u="sng" dirty="0" smtClean="0">
                <a:solidFill>
                  <a:schemeClr val="tx1"/>
                </a:solidFill>
              </a:rPr>
              <a:t>Energia</a:t>
            </a:r>
            <a:r>
              <a:rPr lang="it-IT" dirty="0" smtClean="0">
                <a:solidFill>
                  <a:schemeClr val="tx1"/>
                </a:solidFill>
              </a:rPr>
              <a:t>: gas, carburanti, settore elettrico.</a:t>
            </a:r>
          </a:p>
          <a:p>
            <a:pPr algn="ctr"/>
            <a:r>
              <a:rPr lang="it-IT" u="sng" dirty="0" smtClean="0">
                <a:solidFill>
                  <a:schemeClr val="tx1"/>
                </a:solidFill>
              </a:rPr>
              <a:t>Servizi bancari</a:t>
            </a:r>
            <a:r>
              <a:rPr lang="it-IT" dirty="0" smtClean="0">
                <a:solidFill>
                  <a:schemeClr val="tx1"/>
                </a:solidFill>
              </a:rPr>
              <a:t>: semplificazione di procedure e altre novità.</a:t>
            </a:r>
          </a:p>
          <a:p>
            <a:pPr algn="ctr"/>
            <a:r>
              <a:rPr lang="it-IT" u="sng" dirty="0" smtClean="0">
                <a:solidFill>
                  <a:schemeClr val="tx1"/>
                </a:solidFill>
              </a:rPr>
              <a:t>Settore assicurativo</a:t>
            </a:r>
            <a:r>
              <a:rPr lang="it-IT" dirty="0" smtClean="0">
                <a:solidFill>
                  <a:schemeClr val="tx1"/>
                </a:solidFill>
              </a:rPr>
              <a:t>: un ventaglio di interventi. </a:t>
            </a:r>
          </a:p>
          <a:p>
            <a:pPr algn="ctr"/>
            <a:r>
              <a:rPr lang="it-IT" u="sng" dirty="0" smtClean="0">
                <a:solidFill>
                  <a:schemeClr val="tx1"/>
                </a:solidFill>
              </a:rPr>
              <a:t>Trasporti</a:t>
            </a:r>
            <a:r>
              <a:rPr lang="it-IT" dirty="0" smtClean="0">
                <a:solidFill>
                  <a:schemeClr val="tx1"/>
                </a:solidFill>
              </a:rPr>
              <a:t>: attribuzioni dell’autorità di regolazione e diritti aeroportuali.</a:t>
            </a:r>
          </a:p>
          <a:p>
            <a:pPr algn="ctr"/>
            <a:r>
              <a:rPr lang="it-IT" u="sng" dirty="0" smtClean="0">
                <a:solidFill>
                  <a:schemeClr val="tx1"/>
                </a:solidFill>
              </a:rPr>
              <a:t>Servizi pubblici locali</a:t>
            </a:r>
            <a:r>
              <a:rPr lang="it-IT" dirty="0" smtClean="0">
                <a:solidFill>
                  <a:schemeClr val="tx1"/>
                </a:solidFill>
              </a:rPr>
              <a:t>: modificati profili della disciplina generale.</a:t>
            </a:r>
          </a:p>
          <a:p>
            <a:pPr algn="ctr"/>
            <a:r>
              <a:rPr lang="it-IT" u="sng" dirty="0" smtClean="0">
                <a:solidFill>
                  <a:schemeClr val="tx1"/>
                </a:solidFill>
              </a:rPr>
              <a:t>Il comparto agricolo</a:t>
            </a:r>
            <a:r>
              <a:rPr lang="it-IT" dirty="0" smtClean="0">
                <a:solidFill>
                  <a:schemeClr val="tx1"/>
                </a:solidFill>
              </a:rPr>
              <a:t>: un regime atto a garantire una maggiore trasparenza.</a:t>
            </a:r>
          </a:p>
          <a:p>
            <a:pPr algn="ctr"/>
            <a:r>
              <a:rPr lang="it-IT" u="sng" dirty="0" smtClean="0">
                <a:solidFill>
                  <a:schemeClr val="tx1"/>
                </a:solidFill>
              </a:rPr>
              <a:t>Altri provvedimenti </a:t>
            </a:r>
            <a:r>
              <a:rPr lang="it-IT" dirty="0" smtClean="0">
                <a:solidFill>
                  <a:schemeClr val="tx1"/>
                </a:solidFill>
              </a:rPr>
              <a:t>: disposizioni integranti novità e modifiche.</a:t>
            </a:r>
            <a:endParaRPr lang="it-IT"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071538" y="357166"/>
            <a:ext cx="6858048" cy="5909310"/>
          </a:xfrm>
          <a:prstGeom prst="rect">
            <a:avLst/>
          </a:prstGeom>
          <a:noFill/>
        </p:spPr>
        <p:txBody>
          <a:bodyPr wrap="square" rtlCol="0">
            <a:spAutoFit/>
          </a:bodyPr>
          <a:lstStyle/>
          <a:p>
            <a:r>
              <a:rPr lang="it-IT" b="1" dirty="0" smtClean="0">
                <a:solidFill>
                  <a:schemeClr val="accent3">
                    <a:lumMod val="75000"/>
                  </a:schemeClr>
                </a:solidFill>
              </a:rPr>
              <a:t>ART. 17 bis. - Modalità dell'informazione. </a:t>
            </a:r>
          </a:p>
          <a:p>
            <a:r>
              <a:rPr lang="it-IT" b="1" dirty="0" smtClean="0"/>
              <a:t> </a:t>
            </a:r>
            <a:endParaRPr lang="it-IT" dirty="0" smtClean="0"/>
          </a:p>
          <a:p>
            <a:r>
              <a:rPr lang="it-IT" dirty="0" smtClean="0"/>
              <a:t>L'avvocato che intende dare informazione sulla propria attività professionale </a:t>
            </a:r>
            <a:r>
              <a:rPr lang="it-IT" b="1" dirty="0" smtClean="0"/>
              <a:t>deve indicare</a:t>
            </a:r>
            <a:r>
              <a:rPr lang="it-IT" dirty="0" smtClean="0"/>
              <a:t>:</a:t>
            </a:r>
          </a:p>
          <a:p>
            <a:endParaRPr lang="it-IT" dirty="0" smtClean="0"/>
          </a:p>
          <a:p>
            <a:pPr>
              <a:buFont typeface="Wingdings" pitchFamily="2" charset="2"/>
              <a:buChar char="v"/>
            </a:pPr>
            <a:r>
              <a:rPr lang="it-IT" dirty="0" smtClean="0"/>
              <a:t>la denominazione dello studio, con la indicazione dei nominativi dei professionisti che lo compongono qualora l'esercizio della professione sia svolto in forma associata o societaria;</a:t>
            </a:r>
          </a:p>
          <a:p>
            <a:endParaRPr lang="it-IT" dirty="0" smtClean="0"/>
          </a:p>
          <a:p>
            <a:pPr>
              <a:buFont typeface="Wingdings" pitchFamily="2" charset="2"/>
              <a:buChar char="v"/>
            </a:pPr>
            <a:r>
              <a:rPr lang="it-IT" dirty="0" smtClean="0"/>
              <a:t>il Consiglio dell'Ordine presso il quale è iscritto ciascuno dei componenti lo studio;</a:t>
            </a:r>
          </a:p>
          <a:p>
            <a:endParaRPr lang="it-IT" dirty="0" smtClean="0"/>
          </a:p>
          <a:p>
            <a:pPr>
              <a:buFont typeface="Wingdings" pitchFamily="2" charset="2"/>
              <a:buChar char="v"/>
            </a:pPr>
            <a:r>
              <a:rPr lang="it-IT" dirty="0" smtClean="0"/>
              <a:t>la sede principale di esercizio, le eventuali sedi secondarie ed i recapiti, con l'indicazione di indirizzo, numeri telefonici, fax, e-mail e del sito web, se attivato;</a:t>
            </a:r>
          </a:p>
          <a:p>
            <a:endParaRPr lang="it-IT" dirty="0" smtClean="0"/>
          </a:p>
          <a:p>
            <a:pPr>
              <a:buFont typeface="Wingdings" pitchFamily="2" charset="2"/>
              <a:buChar char="v"/>
            </a:pPr>
            <a:r>
              <a:rPr lang="it-IT" dirty="0" smtClean="0"/>
              <a:t> il titolo professionale che consente all'avvocato straniero l'esercizio in Italia, o che consenta all'avvocato italiano l'esercizio all'estero, della professione di avvocato in conformità delle direttive comunitarie. </a:t>
            </a:r>
          </a:p>
          <a:p>
            <a:r>
              <a:rPr lang="it-IT" dirty="0" smtClean="0"/>
              <a:t> </a:t>
            </a:r>
          </a:p>
          <a:p>
            <a:endParaRPr lang="it-IT"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14282" y="25361"/>
            <a:ext cx="8715436" cy="6618350"/>
          </a:xfrm>
          <a:prstGeom prst="rect">
            <a:avLst/>
          </a:prstGeom>
          <a:noFill/>
        </p:spPr>
        <p:txBody>
          <a:bodyPr wrap="square" rtlCol="0">
            <a:spAutoFit/>
          </a:bodyPr>
          <a:lstStyle/>
          <a:p>
            <a:r>
              <a:rPr lang="it-IT" b="1" dirty="0" smtClean="0"/>
              <a:t>Può indicare</a:t>
            </a:r>
            <a:r>
              <a:rPr lang="it-IT" dirty="0" smtClean="0"/>
              <a:t>:</a:t>
            </a:r>
          </a:p>
          <a:p>
            <a:pPr>
              <a:buFont typeface="Wingdings" pitchFamily="2" charset="2"/>
              <a:buChar char="§"/>
            </a:pPr>
            <a:r>
              <a:rPr lang="it-IT" dirty="0" smtClean="0"/>
              <a:t>    i titoli accademici;</a:t>
            </a:r>
          </a:p>
          <a:p>
            <a:pPr>
              <a:buFont typeface="Wingdings" pitchFamily="2" charset="2"/>
              <a:buChar char="§"/>
            </a:pPr>
            <a:r>
              <a:rPr lang="it-IT" dirty="0" smtClean="0"/>
              <a:t>    i diplomi di specializzazione conseguiti presso gli istituti universitari;</a:t>
            </a:r>
          </a:p>
          <a:p>
            <a:pPr>
              <a:buFont typeface="Wingdings" pitchFamily="2" charset="2"/>
              <a:buChar char="§"/>
            </a:pPr>
            <a:r>
              <a:rPr lang="it-IT" dirty="0" smtClean="0"/>
              <a:t>    l'abilitazione a esercitare avanti alle giurisdizioni superiori;</a:t>
            </a:r>
          </a:p>
          <a:p>
            <a:pPr>
              <a:buFont typeface="Wingdings" pitchFamily="2" charset="2"/>
              <a:buChar char="§"/>
            </a:pPr>
            <a:r>
              <a:rPr lang="it-IT" dirty="0" smtClean="0"/>
              <a:t>    i settori di esercizio dell'attività professionale e, nell'ambito di questi, eventuali materie di attività prevalente;</a:t>
            </a:r>
          </a:p>
          <a:p>
            <a:pPr>
              <a:buFont typeface="Wingdings" pitchFamily="2" charset="2"/>
              <a:buChar char="§"/>
            </a:pPr>
            <a:r>
              <a:rPr lang="it-IT" dirty="0" smtClean="0"/>
              <a:t>    le lingue conosciute;</a:t>
            </a:r>
          </a:p>
          <a:p>
            <a:pPr>
              <a:buFont typeface="Wingdings" pitchFamily="2" charset="2"/>
              <a:buChar char="§"/>
            </a:pPr>
            <a:r>
              <a:rPr lang="it-IT" dirty="0" smtClean="0"/>
              <a:t>    il logo dello studio;</a:t>
            </a:r>
          </a:p>
          <a:p>
            <a:pPr>
              <a:buFont typeface="Wingdings" pitchFamily="2" charset="2"/>
              <a:buChar char="§"/>
            </a:pPr>
            <a:r>
              <a:rPr lang="it-IT" dirty="0" smtClean="0"/>
              <a:t>    gli estremi della polizza assicurativa per la responsabilità professionale;</a:t>
            </a:r>
          </a:p>
          <a:p>
            <a:pPr>
              <a:buFont typeface="Wingdings" pitchFamily="2" charset="2"/>
              <a:buChar char="§"/>
            </a:pPr>
            <a:r>
              <a:rPr lang="it-IT" dirty="0" smtClean="0"/>
              <a:t>    l'eventuale certificazione di qualità dello studio; l'avvocato che intenda fare menzione di una certificazione di qualità deve depositare presso il Consiglio dell'Ordine il giustificativo della certificazione in corso di validità e l'indicazione completa del certificatore e del campo di applicazione della certificazione ufficialmente riconosciuta dallo Stato;</a:t>
            </a:r>
          </a:p>
          <a:p>
            <a:pPr>
              <a:buFont typeface="Wingdings" pitchFamily="2" charset="2"/>
              <a:buChar char="§"/>
            </a:pPr>
            <a:r>
              <a:rPr lang="it-IT" dirty="0" smtClean="0"/>
              <a:t>    i settori di esercizio dell'attività professionale e, nell'ambito di questi, eventuali materie di attività prevalente;</a:t>
            </a:r>
          </a:p>
          <a:p>
            <a:pPr>
              <a:buFont typeface="Wingdings" pitchFamily="2" charset="2"/>
              <a:buChar char="§"/>
            </a:pPr>
            <a:r>
              <a:rPr lang="it-IT" dirty="0" smtClean="0"/>
              <a:t>    le lingue conosciute;</a:t>
            </a:r>
          </a:p>
          <a:p>
            <a:pPr>
              <a:buFont typeface="Wingdings" pitchFamily="2" charset="2"/>
              <a:buChar char="§"/>
            </a:pPr>
            <a:r>
              <a:rPr lang="it-IT" dirty="0" smtClean="0"/>
              <a:t>    il logo dello studio;</a:t>
            </a:r>
          </a:p>
          <a:p>
            <a:pPr>
              <a:buFont typeface="Wingdings" pitchFamily="2" charset="2"/>
              <a:buChar char="§"/>
            </a:pPr>
            <a:r>
              <a:rPr lang="it-IT" dirty="0" smtClean="0"/>
              <a:t>    gli estremi della polizza assicurativa per la responsabilità professionale. </a:t>
            </a:r>
          </a:p>
          <a:p>
            <a:endParaRPr lang="it-IT" dirty="0" smtClean="0"/>
          </a:p>
          <a:p>
            <a:pPr>
              <a:buFont typeface="Arial" pitchFamily="34" charset="0"/>
              <a:buChar char="•"/>
            </a:pPr>
            <a:r>
              <a:rPr lang="it-IT" sz="1400" dirty="0" smtClean="0"/>
              <a:t>L'avvocato può utilizzare esclusivamente i siti web con domini propri e direttamente riconducibili a sé, allo studio legale associato o alla società di avvocati alla quale partecipa, previa comunicazione tempestiva al Consiglio dell'Ordine di appartenenza della forma e del contenuto in cui è espresso.</a:t>
            </a:r>
          </a:p>
          <a:p>
            <a:pPr>
              <a:buFont typeface="Arial" pitchFamily="34" charset="0"/>
              <a:buChar char="•"/>
            </a:pPr>
            <a:r>
              <a:rPr lang="it-IT" sz="1400" dirty="0" smtClean="0"/>
              <a:t> Il professionista è responsabile del contenuto del sito e in esso deve indicare i dati previsti dal primo comma.</a:t>
            </a:r>
          </a:p>
          <a:p>
            <a:pPr>
              <a:buFont typeface="Arial" pitchFamily="34" charset="0"/>
              <a:buChar char="•"/>
            </a:pPr>
            <a:r>
              <a:rPr lang="it-IT" sz="1400" dirty="0" smtClean="0"/>
              <a:t>Il sito non può contenere riferimenti commerciali e/o pubblicitari mediante l'indicazione diretta o tramite banner o pop-up di alcun tipo.</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85852" y="857232"/>
            <a:ext cx="6429420" cy="4524315"/>
          </a:xfrm>
          <a:prstGeom prst="rect">
            <a:avLst/>
          </a:prstGeom>
          <a:noFill/>
        </p:spPr>
        <p:txBody>
          <a:bodyPr wrap="square" rtlCol="0">
            <a:spAutoFit/>
          </a:bodyPr>
          <a:lstStyle/>
          <a:p>
            <a:r>
              <a:rPr lang="it-IT" b="1" dirty="0" smtClean="0">
                <a:solidFill>
                  <a:schemeClr val="accent3">
                    <a:lumMod val="75000"/>
                  </a:schemeClr>
                </a:solidFill>
              </a:rPr>
              <a:t>ART. 26 Codice deontologico forense - Rapporti con i praticanti.</a:t>
            </a:r>
            <a:endParaRPr lang="it-IT" dirty="0" smtClean="0">
              <a:solidFill>
                <a:schemeClr val="accent3">
                  <a:lumMod val="75000"/>
                </a:schemeClr>
              </a:solidFill>
            </a:endParaRPr>
          </a:p>
          <a:p>
            <a:r>
              <a:rPr lang="it-IT" b="1" dirty="0" smtClean="0"/>
              <a:t> </a:t>
            </a:r>
            <a:endParaRPr lang="it-IT" dirty="0" smtClean="0"/>
          </a:p>
          <a:p>
            <a:r>
              <a:rPr lang="it-IT" dirty="0" smtClean="0"/>
              <a:t>L’avvocato è tenuto verso i praticanti ad assicurare la effettività ed a favorire la proficuità della pratica forense al fine di consentire un’adeguata formazione.</a:t>
            </a:r>
          </a:p>
          <a:p>
            <a:r>
              <a:rPr lang="it-IT" dirty="0" smtClean="0"/>
              <a:t> </a:t>
            </a:r>
          </a:p>
          <a:p>
            <a:r>
              <a:rPr lang="it-IT" dirty="0" smtClean="0"/>
              <a:t>I - L’avvocato deve fornire al praticante un adeguato ambiente di lavoro, riconoscendo allo stesso, dopo un periodo iniziale, un compenso proporzionato all’apporto professionale ricevuto.</a:t>
            </a:r>
          </a:p>
          <a:p>
            <a:r>
              <a:rPr lang="it-IT" dirty="0" smtClean="0"/>
              <a:t> </a:t>
            </a:r>
          </a:p>
          <a:p>
            <a:r>
              <a:rPr lang="it-IT" dirty="0" smtClean="0"/>
              <a:t>II - L’avvocato deve attestare la veridicità delle annotazioni contenute nel libretto di pratica solo in seguito ad un adeguato controllo e senza indulgere a motivi di favore o di amicizia.</a:t>
            </a:r>
          </a:p>
          <a:p>
            <a:r>
              <a:rPr lang="it-IT" dirty="0" smtClean="0"/>
              <a:t> </a:t>
            </a:r>
          </a:p>
          <a:p>
            <a:r>
              <a:rPr lang="it-IT" dirty="0" smtClean="0"/>
              <a:t>III - È responsabile disciplinarmente l’avvocato che dia incarico ai praticanti di svolgere attività difensiva non consentita.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428992" y="357166"/>
            <a:ext cx="2214578" cy="369332"/>
          </a:xfrm>
          <a:prstGeom prst="rect">
            <a:avLst/>
          </a:prstGeom>
          <a:noFill/>
        </p:spPr>
        <p:txBody>
          <a:bodyPr wrap="square" rtlCol="0">
            <a:spAutoFit/>
          </a:bodyPr>
          <a:lstStyle/>
          <a:p>
            <a:r>
              <a:rPr lang="it-IT" b="1" dirty="0" smtClean="0">
                <a:solidFill>
                  <a:schemeClr val="accent6">
                    <a:lumMod val="50000"/>
                  </a:schemeClr>
                </a:solidFill>
              </a:rPr>
              <a:t>LA PRATICA FORENSE</a:t>
            </a:r>
            <a:endParaRPr lang="it-IT" b="1" dirty="0">
              <a:solidFill>
                <a:schemeClr val="accent6">
                  <a:lumMod val="50000"/>
                </a:schemeClr>
              </a:solidFill>
            </a:endParaRPr>
          </a:p>
        </p:txBody>
      </p:sp>
      <p:sp>
        <p:nvSpPr>
          <p:cNvPr id="6" name="CasellaDiTesto 5"/>
          <p:cNvSpPr txBox="1"/>
          <p:nvPr/>
        </p:nvSpPr>
        <p:spPr>
          <a:xfrm>
            <a:off x="1071538" y="857232"/>
            <a:ext cx="7072362" cy="5355312"/>
          </a:xfrm>
          <a:prstGeom prst="rect">
            <a:avLst/>
          </a:prstGeom>
          <a:noFill/>
        </p:spPr>
        <p:txBody>
          <a:bodyPr wrap="square" rtlCol="0">
            <a:spAutoFit/>
          </a:bodyPr>
          <a:lstStyle/>
          <a:p>
            <a:r>
              <a:rPr lang="it-IT" dirty="0" smtClean="0"/>
              <a:t>Attualmente la pratica forense dura un biennio. La pratica del 1° anno può essere svolta in diversi modi:</a:t>
            </a:r>
          </a:p>
          <a:p>
            <a:endParaRPr lang="it-IT" dirty="0" smtClean="0"/>
          </a:p>
          <a:p>
            <a:pPr lvl="0">
              <a:buFont typeface="Wingdings" pitchFamily="2" charset="2"/>
              <a:buChar char="Ø"/>
            </a:pPr>
            <a:r>
              <a:rPr lang="it-IT" dirty="0" smtClean="0"/>
              <a:t>Frequenza ad un </a:t>
            </a:r>
            <a:r>
              <a:rPr lang="it-IT" u="sng" dirty="0" smtClean="0">
                <a:solidFill>
                  <a:schemeClr val="accent6">
                    <a:lumMod val="50000"/>
                  </a:schemeClr>
                </a:solidFill>
              </a:rPr>
              <a:t>corso post universitario ex DPR 101 del 1990</a:t>
            </a:r>
            <a:r>
              <a:rPr lang="it-IT" dirty="0" smtClean="0"/>
              <a:t>.</a:t>
            </a:r>
          </a:p>
          <a:p>
            <a:r>
              <a:rPr lang="it-IT" dirty="0" smtClean="0"/>
              <a:t>All’atto dell’iscrizione il praticante deve dichiarare che intende frequentare un corso post universitario. La frequenza del corso è sostitutiva della frequenza dello Studio dell’Avvocato solamente per un anno di pratica. (Un esempio di Scuola Forense è la Scuola </a:t>
            </a:r>
            <a:r>
              <a:rPr lang="it-IT" dirty="0" err="1" smtClean="0"/>
              <a:t>Iemolo</a:t>
            </a:r>
            <a:r>
              <a:rPr lang="it-IT" dirty="0" smtClean="0"/>
              <a:t> con monte ore formativo di 250 ore di lezione, esercitazioni pratiche e una prova valutativa finale).</a:t>
            </a:r>
          </a:p>
          <a:p>
            <a:r>
              <a:rPr lang="it-IT" dirty="0" smtClean="0"/>
              <a:t> </a:t>
            </a:r>
          </a:p>
          <a:p>
            <a:pPr lvl="0">
              <a:buFont typeface="Wingdings" pitchFamily="2" charset="2"/>
              <a:buChar char="Ø"/>
            </a:pPr>
            <a:r>
              <a:rPr lang="it-IT" dirty="0" smtClean="0"/>
              <a:t>Da distinguersi dalle Scuole Forensi sono le </a:t>
            </a:r>
            <a:r>
              <a:rPr lang="it-IT" u="sng" dirty="0" smtClean="0">
                <a:solidFill>
                  <a:schemeClr val="accent6">
                    <a:lumMod val="50000"/>
                  </a:schemeClr>
                </a:solidFill>
              </a:rPr>
              <a:t>Scuole di Specializzazione post universitarie</a:t>
            </a:r>
            <a:r>
              <a:rPr lang="it-IT" dirty="0" smtClean="0"/>
              <a:t> istituite dalle Facoltà di Giurisprudenza e denominate “Scuole di Specializzazione per le Professioni Legali”.</a:t>
            </a:r>
          </a:p>
          <a:p>
            <a:r>
              <a:rPr lang="it-IT" dirty="0" smtClean="0"/>
              <a:t>La Scuola di Specializzazione dura due anni.</a:t>
            </a:r>
          </a:p>
          <a:p>
            <a:r>
              <a:rPr lang="it-IT" dirty="0" smtClean="0"/>
              <a:t>Il diploma di specializzazione è valutato ai fini del compimento del periodo di pratica per l’accesso alle professioni di Avvocato e di Notaio per il periodo di un anno e costituisce titolo di preferenza per la nomina a Giudice Onorario.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28728" y="857232"/>
            <a:ext cx="6500858" cy="5078313"/>
          </a:xfrm>
          <a:prstGeom prst="rect">
            <a:avLst/>
          </a:prstGeom>
          <a:noFill/>
        </p:spPr>
        <p:txBody>
          <a:bodyPr wrap="square" rtlCol="0">
            <a:spAutoFit/>
          </a:bodyPr>
          <a:lstStyle/>
          <a:p>
            <a:pPr>
              <a:buFont typeface="Wingdings" pitchFamily="2" charset="2"/>
              <a:buChar char="Ø"/>
            </a:pPr>
            <a:r>
              <a:rPr lang="it-IT" dirty="0" smtClean="0"/>
              <a:t> L’Unione Triveneta dei Consigli dell’Ordine ha stipulato una </a:t>
            </a:r>
            <a:r>
              <a:rPr lang="it-IT" u="sng" dirty="0" smtClean="0">
                <a:solidFill>
                  <a:schemeClr val="accent6">
                    <a:lumMod val="50000"/>
                  </a:schemeClr>
                </a:solidFill>
              </a:rPr>
              <a:t>Convenzione per lo svolgimento della pratica presso gli Uffici Giudiziar</a:t>
            </a:r>
            <a:r>
              <a:rPr lang="it-IT" u="sng" dirty="0" smtClean="0"/>
              <a:t>i</a:t>
            </a:r>
            <a:r>
              <a:rPr lang="it-IT" dirty="0" smtClean="0"/>
              <a:t> dopo il 1° anno di pratica e con valenza ai fini della pratica forense.</a:t>
            </a:r>
          </a:p>
          <a:p>
            <a:r>
              <a:rPr lang="it-IT" dirty="0" smtClean="0"/>
              <a:t>Il praticante può anche partecipare ad attività di ricerca giurisprudenziale per i magistrati e ad attività paragiurisdizionale (ad </a:t>
            </a:r>
            <a:r>
              <a:rPr lang="it-IT" dirty="0" err="1" smtClean="0"/>
              <a:t>es</a:t>
            </a:r>
            <a:r>
              <a:rPr lang="it-IT" dirty="0" smtClean="0"/>
              <a:t>: predisposizione di mere comunicazioni non aventi valore decisionale). Tale attività può divenire un nodo per superare gli steccati culturali fra futuri avvocati e magistrati.</a:t>
            </a:r>
          </a:p>
          <a:p>
            <a:endParaRPr lang="it-IT" dirty="0" smtClean="0"/>
          </a:p>
          <a:p>
            <a:pPr>
              <a:buFont typeface="Wingdings" pitchFamily="2" charset="2"/>
              <a:buChar char="§"/>
            </a:pPr>
            <a:r>
              <a:rPr lang="it-IT" dirty="0" smtClean="0"/>
              <a:t> L’Università di Firenze e il Tribunale di Firenze in passato hanno predisposto una </a:t>
            </a:r>
            <a:r>
              <a:rPr lang="it-IT" u="sng" dirty="0" smtClean="0"/>
              <a:t>Convenzione per svolgere uno stage presso le Cancellerie</a:t>
            </a:r>
            <a:r>
              <a:rPr lang="it-IT" dirty="0" smtClean="0"/>
              <a:t>. Attraverso lo stage gli studenti acquisiscono crediti formativi occupandosi delle attività minori di cancelleria (controllo verbali, controllo del ruolo generale, sistemazione cartacea dei fascicoli, annotazione dei rinvii d’udienza, etc.). Si tratta di un ottimo strumento tra gli altri per avvicinare gli studenti dalla “teoria del diritto” alla “pratica viva della sua quotidiana applicazione”.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00034" y="357166"/>
            <a:ext cx="8429684" cy="3970318"/>
          </a:xfrm>
          <a:prstGeom prst="rect">
            <a:avLst/>
          </a:prstGeom>
          <a:noFill/>
        </p:spPr>
        <p:txBody>
          <a:bodyPr wrap="square" rtlCol="0">
            <a:spAutoFit/>
          </a:bodyPr>
          <a:lstStyle/>
          <a:p>
            <a:pPr lvl="0">
              <a:buFont typeface="Wingdings" pitchFamily="2" charset="2"/>
              <a:buChar char="Ø"/>
            </a:pPr>
            <a:r>
              <a:rPr lang="it-IT" u="sng" dirty="0" smtClean="0">
                <a:solidFill>
                  <a:schemeClr val="accent6">
                    <a:lumMod val="50000"/>
                  </a:schemeClr>
                </a:solidFill>
              </a:rPr>
              <a:t>Frequenza dello Studio di un Avvocato</a:t>
            </a:r>
            <a:r>
              <a:rPr lang="it-IT" dirty="0" smtClean="0">
                <a:solidFill>
                  <a:schemeClr val="accent6">
                    <a:lumMod val="50000"/>
                  </a:schemeClr>
                </a:solidFill>
              </a:rPr>
              <a:t>.</a:t>
            </a:r>
          </a:p>
          <a:p>
            <a:pPr>
              <a:buFont typeface="Arial" pitchFamily="34" charset="0"/>
              <a:buChar char="•"/>
            </a:pPr>
            <a:r>
              <a:rPr lang="it-IT" dirty="0" smtClean="0"/>
              <a:t>Il praticante all’atto dell’iscrizione riceve un libretto numerato e vidimato dal Presidente del </a:t>
            </a:r>
            <a:r>
              <a:rPr lang="it-IT" dirty="0" err="1" smtClean="0"/>
              <a:t>C.d.O.</a:t>
            </a:r>
            <a:r>
              <a:rPr lang="it-IT" dirty="0" smtClean="0"/>
              <a:t> Il praticante dovrà annotare le udienze alle quali ha assistito con l’indicazione dei relativi estremi (</a:t>
            </a:r>
            <a:r>
              <a:rPr lang="it-IT" dirty="0" err="1" smtClean="0"/>
              <a:t>r.g.</a:t>
            </a:r>
            <a:r>
              <a:rPr lang="it-IT" dirty="0" smtClean="0"/>
              <a:t>, parti, Autorità giudiziaria, etc.) in numero non inferiore a 20.</a:t>
            </a:r>
          </a:p>
          <a:p>
            <a:r>
              <a:rPr lang="it-IT" dirty="0" smtClean="0"/>
              <a:t>Il dominus, qualora non abbia una quantità tali di udienze può anche delegare all’uopo un collega.</a:t>
            </a:r>
          </a:p>
          <a:p>
            <a:pPr>
              <a:buFont typeface="Arial" pitchFamily="34" charset="0"/>
              <a:buChar char="•"/>
            </a:pPr>
            <a:r>
              <a:rPr lang="it-IT" dirty="0" smtClean="0"/>
              <a:t>L’Avvocato deve vigilare sulla pratica e attestare la veridicità delle annotazioni, fermo restando che il </a:t>
            </a:r>
            <a:r>
              <a:rPr lang="it-IT" dirty="0" err="1" smtClean="0"/>
              <a:t>C.d.O.</a:t>
            </a:r>
            <a:r>
              <a:rPr lang="it-IT" dirty="0" smtClean="0"/>
              <a:t> può vigilare in via autonoma.</a:t>
            </a:r>
          </a:p>
          <a:p>
            <a:pPr>
              <a:buFont typeface="Arial" pitchFamily="34" charset="0"/>
              <a:buChar char="•"/>
            </a:pPr>
            <a:r>
              <a:rPr lang="it-IT" dirty="0" smtClean="0"/>
              <a:t>Nel Libretto devono essere annotati gli atti processuali e/o stragiudiziali alla cui redazione ha partecipato. Ogni semestre il praticante dovrà riportare la trattazione di una serie di questioni giuridiche di maggiore interesse a cui ha assistito o collaborato.</a:t>
            </a:r>
          </a:p>
          <a:p>
            <a:pPr>
              <a:buFont typeface="Arial" pitchFamily="34" charset="0"/>
              <a:buChar char="•"/>
            </a:pPr>
            <a:r>
              <a:rPr lang="it-IT" dirty="0" smtClean="0"/>
              <a:t>Ogni semestre il libretto, controfirmato dall’Avvocato, va esibito al </a:t>
            </a:r>
            <a:r>
              <a:rPr lang="it-IT" dirty="0" err="1" smtClean="0"/>
              <a:t>C.d.O</a:t>
            </a:r>
            <a:r>
              <a:rPr lang="it-IT" dirty="0" smtClean="0"/>
              <a:t>.</a:t>
            </a:r>
          </a:p>
          <a:p>
            <a:r>
              <a:rPr lang="it-IT" dirty="0" smtClean="0"/>
              <a:t>Al termine del primo anno di pratica si deve depositare il libretto ed effettuare una relazione scritta sul 1°anno.</a:t>
            </a:r>
          </a:p>
        </p:txBody>
      </p:sp>
      <p:sp>
        <p:nvSpPr>
          <p:cNvPr id="5" name="CasellaDiTesto 4"/>
          <p:cNvSpPr txBox="1"/>
          <p:nvPr/>
        </p:nvSpPr>
        <p:spPr>
          <a:xfrm>
            <a:off x="500034" y="4357694"/>
            <a:ext cx="8358246" cy="2308324"/>
          </a:xfrm>
          <a:prstGeom prst="rect">
            <a:avLst/>
          </a:prstGeom>
          <a:noFill/>
        </p:spPr>
        <p:txBody>
          <a:bodyPr wrap="square" rtlCol="0">
            <a:spAutoFit/>
          </a:bodyPr>
          <a:lstStyle/>
          <a:p>
            <a:pPr>
              <a:buFont typeface="Wingdings" pitchFamily="2" charset="2"/>
              <a:buChar char="v"/>
            </a:pPr>
            <a:r>
              <a:rPr lang="it-IT" sz="1600" dirty="0" smtClean="0"/>
              <a:t>L’Ordinamento non prevede la possibilità per l’Avvocato di esercitare una attività lavorativa di lavoro dipendente od autonoma. </a:t>
            </a:r>
          </a:p>
          <a:p>
            <a:r>
              <a:rPr lang="it-IT" sz="1600" dirty="0" smtClean="0"/>
              <a:t>La S.U. della Corte di Cassazione con sentenza n. 28170 del 2008 ha ritenuto però che “</a:t>
            </a:r>
            <a:r>
              <a:rPr lang="it-IT" sz="1600" i="1" dirty="0" smtClean="0"/>
              <a:t>la pratica forense nel caso in cui non vi sia esercizio della Professione sia compatibile con il lavoro dipendente</a:t>
            </a:r>
            <a:r>
              <a:rPr lang="it-IT" sz="1600" dirty="0" smtClean="0"/>
              <a:t>”, nella specie  si trattava di un dipendente dell’Arma dei Carabinieri. </a:t>
            </a:r>
          </a:p>
          <a:p>
            <a:r>
              <a:rPr lang="it-IT" sz="1600" dirty="0" smtClean="0"/>
              <a:t>La Corte ha ritenuto che non sussiste alcuna incompatibilità per chi sta imparando la Professione a patto che non esegua alcun mandato difensivo. Pertanto indirettamente sussiste l’incompatibilità nel caso di praticanti ammessi al tirocinio (dopo il 1° anno mediante l’abilitazione si può essere abilitati per cause minori).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uvola 12"/>
          <p:cNvSpPr/>
          <p:nvPr/>
        </p:nvSpPr>
        <p:spPr>
          <a:xfrm>
            <a:off x="0" y="500042"/>
            <a:ext cx="4429156" cy="3214710"/>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p:cNvSpPr txBox="1"/>
          <p:nvPr/>
        </p:nvSpPr>
        <p:spPr>
          <a:xfrm>
            <a:off x="2571736" y="214290"/>
            <a:ext cx="5500726" cy="369332"/>
          </a:xfrm>
          <a:prstGeom prst="rect">
            <a:avLst/>
          </a:prstGeom>
          <a:noFill/>
        </p:spPr>
        <p:txBody>
          <a:bodyPr wrap="square" rtlCol="0">
            <a:spAutoFit/>
          </a:bodyPr>
          <a:lstStyle/>
          <a:p>
            <a:r>
              <a:rPr lang="it-IT" b="1" dirty="0" smtClean="0">
                <a:solidFill>
                  <a:schemeClr val="accent6">
                    <a:lumMod val="50000"/>
                  </a:schemeClr>
                </a:solidFill>
              </a:rPr>
              <a:t>LA PRATICA FORENSE PRESSO GLI ALTRI STATI </a:t>
            </a:r>
            <a:r>
              <a:rPr lang="it-IT" b="1" dirty="0" err="1" smtClean="0">
                <a:solidFill>
                  <a:schemeClr val="accent6">
                    <a:lumMod val="50000"/>
                  </a:schemeClr>
                </a:solidFill>
              </a:rPr>
              <a:t>D’EUROPA</a:t>
            </a:r>
            <a:endParaRPr lang="it-IT" b="1" dirty="0">
              <a:solidFill>
                <a:schemeClr val="accent6">
                  <a:lumMod val="50000"/>
                </a:schemeClr>
              </a:solidFill>
            </a:endParaRPr>
          </a:p>
        </p:txBody>
      </p:sp>
      <p:sp>
        <p:nvSpPr>
          <p:cNvPr id="5" name="CasellaDiTesto 4"/>
          <p:cNvSpPr txBox="1"/>
          <p:nvPr/>
        </p:nvSpPr>
        <p:spPr>
          <a:xfrm>
            <a:off x="214282" y="3718679"/>
            <a:ext cx="8572560" cy="3139321"/>
          </a:xfrm>
          <a:prstGeom prst="rect">
            <a:avLst/>
          </a:prstGeom>
          <a:noFill/>
        </p:spPr>
        <p:txBody>
          <a:bodyPr wrap="square" rtlCol="0">
            <a:spAutoFit/>
          </a:bodyPr>
          <a:lstStyle/>
          <a:p>
            <a:pPr lvl="0">
              <a:buFont typeface="Wingdings" pitchFamily="2" charset="2"/>
              <a:buChar char="§"/>
            </a:pPr>
            <a:r>
              <a:rPr lang="it-IT" b="1" dirty="0" smtClean="0"/>
              <a:t>Austria</a:t>
            </a:r>
            <a:r>
              <a:rPr lang="it-IT" dirty="0" smtClean="0"/>
              <a:t>: la pratica professionale è di circa 5 anni nel corso dei quali almeno 9 mesi devono essere esercitati presso gli Uffici Giudiziari. Durante il tirocinio presso il Tribunale viene corrisposto una borsa di studio corrispondente al 70 % dello stipendio del praticante magistrato.</a:t>
            </a:r>
          </a:p>
          <a:p>
            <a:pPr lvl="0"/>
            <a:endParaRPr lang="it-IT" dirty="0" smtClean="0"/>
          </a:p>
          <a:p>
            <a:pPr lvl="0">
              <a:buFont typeface="Wingdings" pitchFamily="2" charset="2"/>
              <a:buChar char="§"/>
            </a:pPr>
            <a:r>
              <a:rPr lang="it-IT" b="1" dirty="0" smtClean="0"/>
              <a:t>Danimarca</a:t>
            </a:r>
            <a:r>
              <a:rPr lang="it-IT" dirty="0" smtClean="0"/>
              <a:t>: la pratica si svolge o presso uno Studio professionale o presso gli Uffici del Tribunale, della Procura o della Polizia.</a:t>
            </a:r>
          </a:p>
          <a:p>
            <a:pPr lvl="0"/>
            <a:endParaRPr lang="it-IT" dirty="0" smtClean="0"/>
          </a:p>
          <a:p>
            <a:pPr lvl="0">
              <a:buFont typeface="Wingdings" pitchFamily="2" charset="2"/>
              <a:buChar char="§"/>
            </a:pPr>
            <a:r>
              <a:rPr lang="it-IT" b="1" dirty="0" smtClean="0"/>
              <a:t>Finlandia:</a:t>
            </a:r>
            <a:r>
              <a:rPr lang="it-IT" dirty="0" smtClean="0"/>
              <a:t> l’educazione legale è concentrata nelle Università dove vi è un severo numero chiuso. Per diventare Avvocato è richiesta un’esperienza di 4 anni di attività legale, di cui 2 presso lo Studio di un Avvocato.</a:t>
            </a:r>
          </a:p>
        </p:txBody>
      </p:sp>
      <p:sp>
        <p:nvSpPr>
          <p:cNvPr id="7" name="Cilindro 6"/>
          <p:cNvSpPr/>
          <p:nvPr/>
        </p:nvSpPr>
        <p:spPr>
          <a:xfrm>
            <a:off x="4572000" y="571480"/>
            <a:ext cx="4214842" cy="3071834"/>
          </a:xfrm>
          <a:prstGeom prst="ca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rPr>
              <a:t>AUSTRIA</a:t>
            </a:r>
          </a:p>
          <a:p>
            <a:pPr algn="ctr"/>
            <a:r>
              <a:rPr lang="it-IT" b="1" dirty="0" smtClean="0">
                <a:solidFill>
                  <a:schemeClr val="tx1"/>
                </a:solidFill>
              </a:rPr>
              <a:t>DANIMARCA</a:t>
            </a:r>
          </a:p>
          <a:p>
            <a:pPr algn="ctr"/>
            <a:r>
              <a:rPr lang="it-IT" b="1" dirty="0" smtClean="0">
                <a:solidFill>
                  <a:schemeClr val="tx1"/>
                </a:solidFill>
              </a:rPr>
              <a:t>FINLANDIA</a:t>
            </a:r>
          </a:p>
          <a:p>
            <a:pPr algn="ctr"/>
            <a:r>
              <a:rPr lang="it-IT" b="1" dirty="0" smtClean="0">
                <a:solidFill>
                  <a:schemeClr val="tx1"/>
                </a:solidFill>
              </a:rPr>
              <a:t>FRANCIA</a:t>
            </a:r>
          </a:p>
          <a:p>
            <a:pPr algn="ctr"/>
            <a:r>
              <a:rPr lang="it-IT" b="1" dirty="0" smtClean="0">
                <a:solidFill>
                  <a:schemeClr val="tx1"/>
                </a:solidFill>
              </a:rPr>
              <a:t>GERMANIA</a:t>
            </a:r>
          </a:p>
          <a:p>
            <a:pPr algn="ctr"/>
            <a:r>
              <a:rPr lang="it-IT" b="1" dirty="0" smtClean="0">
                <a:solidFill>
                  <a:schemeClr val="tx1"/>
                </a:solidFill>
              </a:rPr>
              <a:t>GRECIA</a:t>
            </a:r>
          </a:p>
          <a:p>
            <a:pPr algn="ctr"/>
            <a:r>
              <a:rPr lang="it-IT" b="1" dirty="0" smtClean="0">
                <a:solidFill>
                  <a:schemeClr val="tx1"/>
                </a:solidFill>
              </a:rPr>
              <a:t>REGNO UNITO</a:t>
            </a:r>
          </a:p>
          <a:p>
            <a:pPr algn="ctr"/>
            <a:r>
              <a:rPr lang="it-IT" b="1" dirty="0" smtClean="0">
                <a:solidFill>
                  <a:schemeClr val="tx1"/>
                </a:solidFill>
              </a:rPr>
              <a:t>SPAGNA</a:t>
            </a:r>
          </a:p>
          <a:p>
            <a:pPr algn="ctr"/>
            <a:r>
              <a:rPr lang="it-IT" b="1" dirty="0" smtClean="0">
                <a:solidFill>
                  <a:schemeClr val="tx1"/>
                </a:solidFill>
              </a:rPr>
              <a:t>SVEZIA</a:t>
            </a:r>
            <a:endParaRPr lang="it-IT" b="1" dirty="0">
              <a:solidFill>
                <a:schemeClr val="tx1"/>
              </a:solidFill>
            </a:endParaRPr>
          </a:p>
        </p:txBody>
      </p:sp>
      <p:sp>
        <p:nvSpPr>
          <p:cNvPr id="12" name="Rettangolo 11"/>
          <p:cNvSpPr/>
          <p:nvPr/>
        </p:nvSpPr>
        <p:spPr>
          <a:xfrm>
            <a:off x="500034" y="1000108"/>
            <a:ext cx="3714776" cy="2308324"/>
          </a:xfrm>
          <a:prstGeom prst="rect">
            <a:avLst/>
          </a:prstGeom>
        </p:spPr>
        <p:txBody>
          <a:bodyPr wrap="square">
            <a:spAutoFit/>
          </a:bodyPr>
          <a:lstStyle/>
          <a:p>
            <a:r>
              <a:rPr lang="it-IT" dirty="0" smtClean="0">
                <a:solidFill>
                  <a:srgbClr val="C00000"/>
                </a:solidFill>
              </a:rPr>
              <a:t>L’Italia è uno dei paesi con maggiore regolamentazione delle professioni.</a:t>
            </a:r>
          </a:p>
          <a:p>
            <a:endParaRPr lang="it-IT" dirty="0" smtClean="0">
              <a:solidFill>
                <a:srgbClr val="C00000"/>
              </a:solidFill>
            </a:endParaRPr>
          </a:p>
          <a:p>
            <a:r>
              <a:rPr lang="it-IT" dirty="0" smtClean="0">
                <a:solidFill>
                  <a:srgbClr val="C00000"/>
                </a:solidFill>
              </a:rPr>
              <a:t>Studi Comunitari hanno avvalorato la tesi secondo cui i paesi con un livello minore di regole professionali sono in grado di produrre un livello di ricchezza superiore.</a:t>
            </a:r>
            <a:endParaRPr lang="it-IT" dirty="0">
              <a:solidFill>
                <a:srgbClr val="C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00034" y="285728"/>
            <a:ext cx="8001056" cy="6186309"/>
          </a:xfrm>
          <a:prstGeom prst="rect">
            <a:avLst/>
          </a:prstGeom>
          <a:noFill/>
        </p:spPr>
        <p:txBody>
          <a:bodyPr wrap="square" rtlCol="0">
            <a:spAutoFit/>
          </a:bodyPr>
          <a:lstStyle/>
          <a:p>
            <a:pPr lvl="0">
              <a:buFont typeface="Wingdings" pitchFamily="2" charset="2"/>
              <a:buChar char="§"/>
            </a:pPr>
            <a:r>
              <a:rPr lang="it-IT" b="1" dirty="0" smtClean="0"/>
              <a:t>Francia:</a:t>
            </a:r>
            <a:r>
              <a:rPr lang="it-IT" dirty="0" smtClean="0"/>
              <a:t> gli Avvocati sono 34.000. L’Ordinamento professionale è stato modificato nel 1991. Il giovane deve chiedere l’ammissione ad un “Centro regionale di formazione professionale per Avvocati” sito presso ogni Corte d’Appello con un </a:t>
            </a:r>
            <a:r>
              <a:rPr lang="it-IT" dirty="0" err="1" smtClean="0"/>
              <a:t>C.d.A.</a:t>
            </a:r>
            <a:r>
              <a:rPr lang="it-IT" dirty="0" smtClean="0"/>
              <a:t> composto in prevalenza da Avvocati.</a:t>
            </a:r>
          </a:p>
          <a:p>
            <a:r>
              <a:rPr lang="it-IT" dirty="0" smtClean="0"/>
              <a:t>Il Centro ha il compito di preparare il giovane ad ottenere un “certificato di attitudine” alla professione di Avvocato, di assicurare la sua formazione e di controllare lo svolgimento della pratica.</a:t>
            </a:r>
          </a:p>
          <a:p>
            <a:r>
              <a:rPr lang="it-IT" dirty="0" smtClean="0"/>
              <a:t>Per essere iscritti al Centro il giovane dovrà superare un esame di accesso con prove scritte ed orali.</a:t>
            </a:r>
          </a:p>
          <a:p>
            <a:r>
              <a:rPr lang="it-IT" dirty="0" smtClean="0"/>
              <a:t>L’esame è organizzato dalle Università e non ci si può presentare più di tre volte.</a:t>
            </a:r>
          </a:p>
          <a:p>
            <a:r>
              <a:rPr lang="it-IT" dirty="0" smtClean="0"/>
              <a:t>Il Centro fornirà una formazione teorico/pratica per 12 mesi. Alla fine del corso l’allievo deve ottenere un “Certificato di attitudine” alla professione di Avvocato. </a:t>
            </a:r>
          </a:p>
          <a:p>
            <a:r>
              <a:rPr lang="it-IT" dirty="0" smtClean="0"/>
              <a:t>Con il Certificato di attitudine può chiedere di iscriversi al Consiglio dell’Ordine per una pratica di due anni.</a:t>
            </a:r>
          </a:p>
          <a:p>
            <a:r>
              <a:rPr lang="it-IT" dirty="0" smtClean="0"/>
              <a:t>La pratica può essere compiuta alternativamente:</a:t>
            </a:r>
          </a:p>
          <a:p>
            <a:pPr lvl="0"/>
            <a:r>
              <a:rPr lang="it-IT" dirty="0" smtClean="0"/>
              <a:t>nello Studio di un notaio;</a:t>
            </a:r>
          </a:p>
          <a:p>
            <a:pPr lvl="0"/>
            <a:r>
              <a:rPr lang="it-IT" dirty="0" smtClean="0"/>
              <a:t>presso un Avvocato straniero;</a:t>
            </a:r>
          </a:p>
          <a:p>
            <a:pPr lvl="0"/>
            <a:r>
              <a:rPr lang="it-IT" dirty="0" smtClean="0"/>
              <a:t>presso un Revisore dei Conti;</a:t>
            </a:r>
          </a:p>
          <a:p>
            <a:pPr lvl="0"/>
            <a:r>
              <a:rPr lang="it-IT" dirty="0" smtClean="0"/>
              <a:t>presso la Procura o il Tribunale;</a:t>
            </a:r>
          </a:p>
          <a:p>
            <a:pPr lvl="0"/>
            <a:r>
              <a:rPr lang="it-IT" dirty="0" smtClean="0"/>
              <a:t>presso Amministrazioni Pubbliche o Servizi Legali di un’Impresa con almeno 3 giuristi;</a:t>
            </a:r>
          </a:p>
          <a:p>
            <a:pPr lvl="0"/>
            <a:r>
              <a:rPr lang="it-IT" dirty="0" smtClean="0"/>
              <a:t>presso un’organizzazione internazionale.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14282" y="0"/>
            <a:ext cx="8643998" cy="6555641"/>
          </a:xfrm>
          <a:prstGeom prst="rect">
            <a:avLst/>
          </a:prstGeom>
          <a:noFill/>
        </p:spPr>
        <p:txBody>
          <a:bodyPr wrap="square" rtlCol="0">
            <a:spAutoFit/>
          </a:bodyPr>
          <a:lstStyle/>
          <a:p>
            <a:pPr lvl="0">
              <a:buFont typeface="Wingdings" pitchFamily="2" charset="2"/>
              <a:buChar char="§"/>
            </a:pPr>
            <a:r>
              <a:rPr lang="it-IT" b="1" dirty="0" smtClean="0"/>
              <a:t>Germania:</a:t>
            </a:r>
            <a:r>
              <a:rPr lang="it-IT" dirty="0" smtClean="0"/>
              <a:t> gli Avvocati sono sindacalizzati. </a:t>
            </a:r>
          </a:p>
          <a:p>
            <a:r>
              <a:rPr lang="it-IT" dirty="0" smtClean="0"/>
              <a:t>La formazione è universitaria e </a:t>
            </a:r>
            <a:r>
              <a:rPr lang="it-IT" dirty="0" err="1" smtClean="0"/>
              <a:t>postuniversitaria.La</a:t>
            </a:r>
            <a:r>
              <a:rPr lang="it-IT" dirty="0" smtClean="0"/>
              <a:t> formazione è in parte la stessa per tutte le professioni giuridiche (giudici, procuratori, funzionari, notai, Avvocati).</a:t>
            </a:r>
          </a:p>
          <a:p>
            <a:r>
              <a:rPr lang="it-IT" dirty="0" smtClean="0"/>
              <a:t>L’avviamento consta di 6 mesi presso gli Uffici giudiziari e civili;</a:t>
            </a:r>
          </a:p>
          <a:p>
            <a:r>
              <a:rPr lang="it-IT" dirty="0" smtClean="0"/>
              <a:t>     		3 mesi in quelli penali;</a:t>
            </a:r>
          </a:p>
          <a:p>
            <a:r>
              <a:rPr lang="it-IT" dirty="0" smtClean="0"/>
              <a:t>		7 mesi presso Autorità amministrative;</a:t>
            </a:r>
          </a:p>
          <a:p>
            <a:r>
              <a:rPr lang="it-IT" dirty="0" smtClean="0"/>
              <a:t>		4 mesi presso Avvocati.					</a:t>
            </a:r>
            <a:endParaRPr lang="it-IT" sz="1600" dirty="0" smtClean="0"/>
          </a:p>
          <a:p>
            <a:r>
              <a:rPr lang="it-IT" sz="1600" dirty="0" smtClean="0"/>
              <a:t>Dopo questo periodo se si supera la parte scritta di un esame di Stato il candidato può scegliere una pratica finale di 4 mesi.</a:t>
            </a:r>
          </a:p>
          <a:p>
            <a:endParaRPr lang="it-IT" dirty="0" smtClean="0"/>
          </a:p>
          <a:p>
            <a:pPr>
              <a:buFont typeface="Wingdings" pitchFamily="2" charset="2"/>
              <a:buChar char="§"/>
            </a:pPr>
            <a:r>
              <a:rPr lang="it-IT" b="1" dirty="0" smtClean="0"/>
              <a:t>Grecia: </a:t>
            </a:r>
            <a:r>
              <a:rPr lang="it-IT" dirty="0" smtClean="0"/>
              <a:t>il praticantato è di un anno e mezzo. </a:t>
            </a:r>
          </a:p>
          <a:p>
            <a:r>
              <a:rPr lang="it-IT" sz="1400" dirty="0" smtClean="0"/>
              <a:t>L’adozione delle misure anticrisi ha portato all’abolizione del numero chiuso, delle tariffe minime e del divieto di pubblicità.</a:t>
            </a:r>
          </a:p>
          <a:p>
            <a:pPr lvl="0"/>
            <a:endParaRPr lang="it-IT" dirty="0" smtClean="0"/>
          </a:p>
          <a:p>
            <a:pPr lvl="0">
              <a:buFont typeface="Wingdings" pitchFamily="2" charset="2"/>
              <a:buChar char="§"/>
            </a:pPr>
            <a:r>
              <a:rPr lang="it-IT" b="1" dirty="0" smtClean="0"/>
              <a:t>Regno Unito:</a:t>
            </a:r>
            <a:r>
              <a:rPr lang="it-IT" dirty="0" smtClean="0"/>
              <a:t> vi sono le figure dei </a:t>
            </a:r>
            <a:r>
              <a:rPr lang="it-IT" i="1" dirty="0" err="1" smtClean="0"/>
              <a:t>barristers</a:t>
            </a:r>
            <a:r>
              <a:rPr lang="it-IT" dirty="0" smtClean="0"/>
              <a:t> e dei </a:t>
            </a:r>
            <a:r>
              <a:rPr lang="it-IT" i="1" dirty="0" err="1" smtClean="0"/>
              <a:t>solicitors</a:t>
            </a:r>
            <a:r>
              <a:rPr lang="it-IT" dirty="0" smtClean="0"/>
              <a:t>.</a:t>
            </a:r>
          </a:p>
          <a:p>
            <a:pPr lvl="0"/>
            <a:r>
              <a:rPr lang="it-IT" dirty="0" smtClean="0"/>
              <a:t>I </a:t>
            </a:r>
            <a:r>
              <a:rPr lang="it-IT" i="1" dirty="0" err="1" smtClean="0"/>
              <a:t>barristers</a:t>
            </a:r>
            <a:r>
              <a:rPr lang="it-IT" dirty="0" smtClean="0"/>
              <a:t> patrocinano in giudizio oralmente.</a:t>
            </a:r>
          </a:p>
          <a:p>
            <a:pPr lvl="0"/>
            <a:r>
              <a:rPr lang="it-IT" dirty="0" smtClean="0"/>
              <a:t>I </a:t>
            </a:r>
            <a:r>
              <a:rPr lang="it-IT" i="1" dirty="0" err="1" smtClean="0"/>
              <a:t>solicitors</a:t>
            </a:r>
            <a:r>
              <a:rPr lang="it-IT" dirty="0" smtClean="0"/>
              <a:t> possono difendere in udienza presso i Tribunali minori e possono fungere anche da agenti immobiliari e da notai.</a:t>
            </a:r>
          </a:p>
          <a:p>
            <a:pPr lvl="0"/>
            <a:endParaRPr lang="it-IT" dirty="0" smtClean="0"/>
          </a:p>
          <a:p>
            <a:pPr lvl="0">
              <a:buFont typeface="Wingdings" pitchFamily="2" charset="2"/>
              <a:buChar char="§"/>
            </a:pPr>
            <a:r>
              <a:rPr lang="it-IT" b="1" dirty="0" smtClean="0"/>
              <a:t>Spagna:</a:t>
            </a:r>
            <a:r>
              <a:rPr lang="it-IT" dirty="0" smtClean="0"/>
              <a:t> gli Ordini più grandi organizzano corsi di durata biennale l’ammissione ai quali è libera e alla fine dei quali non vi sono esami da superare.</a:t>
            </a:r>
          </a:p>
          <a:p>
            <a:pPr lvl="0"/>
            <a:endParaRPr lang="it-IT" dirty="0" smtClean="0"/>
          </a:p>
          <a:p>
            <a:pPr lvl="0">
              <a:buFont typeface="Wingdings" pitchFamily="2" charset="2"/>
              <a:buChar char="§"/>
            </a:pPr>
            <a:r>
              <a:rPr lang="it-IT" b="1" dirty="0" smtClean="0"/>
              <a:t>Svezia:</a:t>
            </a:r>
            <a:r>
              <a:rPr lang="it-IT" dirty="0" smtClean="0"/>
              <a:t> per diventare membro dell’Ordine forense si deve avere la laurea in Giurisprudenza e una pratica professionale di 5 anni.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ena 2 7"/>
          <p:cNvSpPr/>
          <p:nvPr/>
        </p:nvSpPr>
        <p:spPr>
          <a:xfrm>
            <a:off x="142844" y="3214686"/>
            <a:ext cx="8858312" cy="2428892"/>
          </a:xfrm>
          <a:prstGeom prst="horizontalScroll">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ergamena 2 6"/>
          <p:cNvSpPr/>
          <p:nvPr/>
        </p:nvSpPr>
        <p:spPr>
          <a:xfrm>
            <a:off x="214282" y="5214950"/>
            <a:ext cx="8715436" cy="1643050"/>
          </a:xfrm>
          <a:prstGeom prst="horizontalScroll">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Pergamena 2 4"/>
          <p:cNvSpPr/>
          <p:nvPr/>
        </p:nvSpPr>
        <p:spPr>
          <a:xfrm>
            <a:off x="142844" y="1857364"/>
            <a:ext cx="8786874" cy="1785950"/>
          </a:xfrm>
          <a:prstGeom prst="horizontalScroll">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Pergamena 2 3"/>
          <p:cNvSpPr/>
          <p:nvPr/>
        </p:nvSpPr>
        <p:spPr>
          <a:xfrm>
            <a:off x="214282" y="571480"/>
            <a:ext cx="8715436" cy="1428760"/>
          </a:xfrm>
          <a:prstGeom prst="horizontalScroll">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CasellaDiTesto 1"/>
          <p:cNvSpPr txBox="1"/>
          <p:nvPr/>
        </p:nvSpPr>
        <p:spPr>
          <a:xfrm>
            <a:off x="3143240" y="285728"/>
            <a:ext cx="2928958" cy="369332"/>
          </a:xfrm>
          <a:prstGeom prst="rect">
            <a:avLst/>
          </a:prstGeom>
          <a:noFill/>
        </p:spPr>
        <p:txBody>
          <a:bodyPr wrap="square" rtlCol="0">
            <a:spAutoFit/>
          </a:bodyPr>
          <a:lstStyle/>
          <a:p>
            <a:r>
              <a:rPr lang="it-IT" b="1" dirty="0" smtClean="0">
                <a:solidFill>
                  <a:schemeClr val="accent6">
                    <a:lumMod val="50000"/>
                  </a:schemeClr>
                </a:solidFill>
              </a:rPr>
              <a:t>PROSPETTIVE E RIFLESSIONI</a:t>
            </a:r>
            <a:endParaRPr lang="it-IT" b="1" dirty="0">
              <a:solidFill>
                <a:schemeClr val="accent6">
                  <a:lumMod val="50000"/>
                </a:schemeClr>
              </a:solidFill>
            </a:endParaRPr>
          </a:p>
        </p:txBody>
      </p:sp>
      <p:sp>
        <p:nvSpPr>
          <p:cNvPr id="3" name="CasellaDiTesto 2"/>
          <p:cNvSpPr txBox="1"/>
          <p:nvPr/>
        </p:nvSpPr>
        <p:spPr>
          <a:xfrm>
            <a:off x="357158" y="671691"/>
            <a:ext cx="8786842" cy="6032421"/>
          </a:xfrm>
          <a:prstGeom prst="rect">
            <a:avLst/>
          </a:prstGeom>
          <a:noFill/>
        </p:spPr>
        <p:txBody>
          <a:bodyPr wrap="square" rtlCol="0">
            <a:spAutoFit/>
          </a:bodyPr>
          <a:lstStyle/>
          <a:p>
            <a:r>
              <a:rPr lang="it-IT" sz="1600" dirty="0" smtClean="0"/>
              <a:t>Si può riflettere su una unitarietà di diversi studi giuridici con una separazione tra – la formazione degli specialisti del diritto (Avvocati, Magistrati, Notai, Dottori di ricerca in materie giuridiche, etc.) e – la formazione di operatori giuridici di medio livello (operatori giudiziari, operatori secondari della P.A., etc.).</a:t>
            </a:r>
          </a:p>
          <a:p>
            <a:endParaRPr lang="it-IT" dirty="0" smtClean="0"/>
          </a:p>
          <a:p>
            <a:endParaRPr lang="it-IT" sz="1600" dirty="0" smtClean="0"/>
          </a:p>
          <a:p>
            <a:r>
              <a:rPr lang="it-IT" sz="1600" dirty="0" smtClean="0"/>
              <a:t>Il problema più facilmente rinvenibile nella rielaborazione di un regolamento sulle Professioni è quello numerico degli Avvocati. Tuttavia non bisogna dimenticare che il problema nasce dal numero dei praticanti che diverranno Avvocati.</a:t>
            </a:r>
          </a:p>
          <a:p>
            <a:r>
              <a:rPr lang="it-IT" sz="1600" dirty="0" smtClean="0"/>
              <a:t>Il numero ad oggi oscilla tra le 30.000 e le 40.000 unità con il conseguente problema degli sbocchi professionali.</a:t>
            </a:r>
          </a:p>
          <a:p>
            <a:endParaRPr lang="it-IT" sz="1600" dirty="0" smtClean="0"/>
          </a:p>
          <a:p>
            <a:r>
              <a:rPr lang="it-IT" sz="1600" dirty="0" smtClean="0"/>
              <a:t>Si può sulla scia di alcuni modelli stranieri iniziare a pensare di allargare le competenze dell’Avvocato e di rendere le stesse interscambiabili con quelle di altre Professioni forensi:</a:t>
            </a:r>
          </a:p>
          <a:p>
            <a:pPr lvl="0"/>
            <a:r>
              <a:rPr lang="it-IT" sz="1600" dirty="0" smtClean="0"/>
              <a:t>-definire un albo/registro di notificatori privati in parte sostitutivo della funzione pubblica degli Ufficiali giudiziari;</a:t>
            </a:r>
          </a:p>
          <a:p>
            <a:pPr lvl="0"/>
            <a:r>
              <a:rPr lang="it-IT" sz="1600" dirty="0" smtClean="0"/>
              <a:t>-possibilità di effettuare atti notarili (</a:t>
            </a:r>
            <a:r>
              <a:rPr lang="it-IT" sz="1600" dirty="0" err="1" smtClean="0"/>
              <a:t>es</a:t>
            </a:r>
            <a:r>
              <a:rPr lang="it-IT" sz="1600" dirty="0" smtClean="0"/>
              <a:t>: compravendite, autentiche);</a:t>
            </a:r>
          </a:p>
          <a:p>
            <a:pPr lvl="0"/>
            <a:r>
              <a:rPr lang="it-IT" sz="1600" dirty="0" smtClean="0"/>
              <a:t>-consentire alle anche altre professioni di svolgere funzioni </a:t>
            </a:r>
            <a:r>
              <a:rPr lang="it-IT" sz="1600" dirty="0" err="1" smtClean="0"/>
              <a:t>avvocatizie</a:t>
            </a:r>
            <a:r>
              <a:rPr lang="it-IT" sz="1600" dirty="0" smtClean="0"/>
              <a:t> minori – quali ad es. separazioni e divorzi.</a:t>
            </a:r>
          </a:p>
          <a:p>
            <a:r>
              <a:rPr lang="it-IT" sz="1600" dirty="0" smtClean="0"/>
              <a:t>Si potrebbe ripensare alla pratica alla luce di una serie di correttivi tale da renderla più strettamente connessa anche in sede di esame alle effettive attività svolte sul campo:</a:t>
            </a:r>
          </a:p>
          <a:p>
            <a:pPr lvl="0"/>
            <a:r>
              <a:rPr lang="it-IT" sz="1600" dirty="0" smtClean="0"/>
              <a:t>gli studenti di Giurisprudenza potrebbero cominciare una parte del tirocinio direttamente all’università completando il percorso del tirocinio sul campo. L’esame finale potrebbe essere elaborato sull’attività effettivamente svolta.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000364" y="214290"/>
            <a:ext cx="3643338" cy="723275"/>
          </a:xfrm>
          <a:prstGeom prst="rect">
            <a:avLst/>
          </a:prstGeom>
          <a:noFill/>
        </p:spPr>
        <p:txBody>
          <a:bodyPr wrap="square" rtlCol="0">
            <a:spAutoFit/>
          </a:bodyPr>
          <a:lstStyle/>
          <a:p>
            <a:pPr algn="ctr"/>
            <a:r>
              <a:rPr lang="it-IT" sz="2050" b="1" dirty="0" smtClean="0">
                <a:latin typeface="Arial Black" pitchFamily="34" charset="0"/>
              </a:rPr>
              <a:t>Focus sulle riforme più interessanti</a:t>
            </a:r>
            <a:endParaRPr lang="it-IT" sz="2050" b="1" dirty="0">
              <a:latin typeface="Arial Black" pitchFamily="34" charset="0"/>
            </a:endParaRPr>
          </a:p>
        </p:txBody>
      </p:sp>
      <p:sp>
        <p:nvSpPr>
          <p:cNvPr id="5" name="Nuvola 4"/>
          <p:cNvSpPr/>
          <p:nvPr/>
        </p:nvSpPr>
        <p:spPr>
          <a:xfrm>
            <a:off x="714348" y="428604"/>
            <a:ext cx="1643074" cy="928694"/>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 NOTAI</a:t>
            </a:r>
            <a:endParaRPr lang="it-IT" dirty="0" smtClean="0"/>
          </a:p>
          <a:p>
            <a:pPr algn="ctr"/>
            <a:endParaRPr lang="it-IT" dirty="0"/>
          </a:p>
        </p:txBody>
      </p:sp>
      <p:sp>
        <p:nvSpPr>
          <p:cNvPr id="10" name="CasellaDiTesto 9"/>
          <p:cNvSpPr txBox="1"/>
          <p:nvPr/>
        </p:nvSpPr>
        <p:spPr>
          <a:xfrm>
            <a:off x="642910" y="1357298"/>
            <a:ext cx="7858180" cy="5355312"/>
          </a:xfrm>
          <a:prstGeom prst="rect">
            <a:avLst/>
          </a:prstGeom>
          <a:noFill/>
        </p:spPr>
        <p:txBody>
          <a:bodyPr wrap="square" rtlCol="0">
            <a:spAutoFit/>
          </a:bodyPr>
          <a:lstStyle/>
          <a:p>
            <a:r>
              <a:rPr lang="it-IT" dirty="0" smtClean="0"/>
              <a:t>L’art. 12 D.L. n. 1/2012 incrementa di 500 unità l’organico dei notai e rafforza la concorrenza consentendo l’esercizio della professione nell’intero Distretto della Corte d’Appello nel quale è situata la sede notarile.</a:t>
            </a:r>
          </a:p>
          <a:p>
            <a:r>
              <a:rPr lang="it-IT" dirty="0" smtClean="0"/>
              <a:t>Il Senato ha specificato che tutte le procedure di selezione non devono durare più di un anno ovvero che dalla data di pubblicazione del bando a quella della nomina dei notai non deve trascorrere più di un anno.</a:t>
            </a:r>
          </a:p>
          <a:p>
            <a:r>
              <a:rPr lang="it-IT" dirty="0" smtClean="0"/>
              <a:t>Si delinea la tempistica per l’espletamento delle procedure di concorso per la nomina di altri 1500 notai:</a:t>
            </a:r>
          </a:p>
          <a:p>
            <a:pPr lvl="0">
              <a:buFont typeface="Wingdings" pitchFamily="2" charset="2"/>
              <a:buChar char="Ø"/>
            </a:pPr>
            <a:r>
              <a:rPr lang="it-IT" dirty="0" smtClean="0"/>
              <a:t>entro il 31.12.2012 nomina di 550 notai.</a:t>
            </a:r>
          </a:p>
          <a:p>
            <a:pPr lvl="0">
              <a:buFont typeface="Wingdings" pitchFamily="2" charset="2"/>
              <a:buChar char="Ø"/>
            </a:pPr>
            <a:r>
              <a:rPr lang="it-IT" dirty="0" smtClean="0"/>
              <a:t> entro il 31.12.2013 ulteriore bando di concorso per  500 posti</a:t>
            </a:r>
          </a:p>
          <a:p>
            <a:pPr lvl="0">
              <a:buFont typeface="Wingdings" pitchFamily="2" charset="2"/>
              <a:buChar char="Ø"/>
            </a:pPr>
            <a:r>
              <a:rPr lang="it-IT" dirty="0" smtClean="0"/>
              <a:t> entro il 31.12.2014 ulteriore bando di concorso per 500 posti.</a:t>
            </a:r>
          </a:p>
          <a:p>
            <a:r>
              <a:rPr lang="it-IT" dirty="0" smtClean="0"/>
              <a:t>Conclusa questa procedura e assegnati i posti la tabella notarile dovrà essere aggiornata ogni 3 anni e annualmente dovrà essere bandito un concorso per la copertura dei posti disponibili.</a:t>
            </a:r>
          </a:p>
          <a:p>
            <a:r>
              <a:rPr lang="it-IT" dirty="0" smtClean="0"/>
              <a:t>E’ prevista la possibilità per il notaio di aprire Uffici secondari nel distretto notarile di appartenenza (limite di assistere personalmente nello Studio almeno 3 giorni a settimana e possibilità di aprire un Ufficio secondario nel distretto notarile dove si trova la sua sede).</a:t>
            </a:r>
          </a:p>
          <a:p>
            <a:r>
              <a:rPr lang="it-IT" dirty="0" smtClean="0"/>
              <a:t>La revisione della pianta organica scaturisce da una segnalazione dell’Antitrust.</a:t>
            </a:r>
          </a:p>
        </p:txBody>
      </p:sp>
      <p:sp>
        <p:nvSpPr>
          <p:cNvPr id="6" name="Freccia a destra 5"/>
          <p:cNvSpPr/>
          <p:nvPr/>
        </p:nvSpPr>
        <p:spPr>
          <a:xfrm>
            <a:off x="285720" y="1500174"/>
            <a:ext cx="285752"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a destra 6"/>
          <p:cNvSpPr/>
          <p:nvPr/>
        </p:nvSpPr>
        <p:spPr>
          <a:xfrm>
            <a:off x="357158" y="5286388"/>
            <a:ext cx="285752"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71472" y="142852"/>
            <a:ext cx="8358246" cy="6494085"/>
          </a:xfrm>
          <a:prstGeom prst="rect">
            <a:avLst/>
          </a:prstGeom>
          <a:noFill/>
        </p:spPr>
        <p:txBody>
          <a:bodyPr wrap="square" rtlCol="0">
            <a:spAutoFit/>
          </a:bodyPr>
          <a:lstStyle/>
          <a:p>
            <a:pPr lvl="0"/>
            <a:r>
              <a:rPr lang="it-IT" sz="1600" dirty="0" smtClean="0"/>
              <a:t>Andrebbe individuato un contratto di lavoro sul modello dell’apprendistato con un percorso di formazione del dominus – tutor.</a:t>
            </a:r>
          </a:p>
          <a:p>
            <a:pPr lvl="0"/>
            <a:endParaRPr lang="it-IT" sz="1600" dirty="0" smtClean="0"/>
          </a:p>
          <a:p>
            <a:pPr lvl="0"/>
            <a:r>
              <a:rPr lang="it-IT" sz="1600" dirty="0" smtClean="0"/>
              <a:t>Borse di studio durante la pratica forense.</a:t>
            </a:r>
          </a:p>
          <a:p>
            <a:pPr lvl="0"/>
            <a:r>
              <a:rPr lang="it-IT" sz="1600" dirty="0" smtClean="0"/>
              <a:t>Un esame riformato e calibrato esclusivamente sulla pratica svolta.</a:t>
            </a:r>
          </a:p>
          <a:p>
            <a:pPr lvl="0"/>
            <a:endParaRPr lang="it-IT" sz="1600" dirty="0" smtClean="0"/>
          </a:p>
          <a:p>
            <a:pPr lvl="0"/>
            <a:r>
              <a:rPr lang="it-IT" sz="1600" dirty="0" smtClean="0"/>
              <a:t>La rotazione delle commissioni e dei Distretti delle Corti d’Appello non solo per l’esame scritto ma anche per l’esame orale al fine di garantire un’uniformità tra i candidati dei vari territori.</a:t>
            </a:r>
          </a:p>
          <a:p>
            <a:pPr lvl="0"/>
            <a:endParaRPr lang="it-IT" sz="1600" dirty="0" smtClean="0"/>
          </a:p>
          <a:p>
            <a:pPr lvl="0"/>
            <a:r>
              <a:rPr lang="it-IT" sz="1600" dirty="0" smtClean="0"/>
              <a:t>L’obbligo di motivazione del voto (in tal modo si ottiene la certezza della lettura del testo superando i ricorsi giurisdizionali fondati sull’assenza di motivazione e sull’attribuzione del mero voto numerico).</a:t>
            </a:r>
          </a:p>
          <a:p>
            <a:pPr lvl="0"/>
            <a:endParaRPr lang="it-IT" sz="1600" dirty="0" smtClean="0"/>
          </a:p>
          <a:p>
            <a:pPr lvl="0"/>
            <a:r>
              <a:rPr lang="it-IT" sz="1600" dirty="0" smtClean="0"/>
              <a:t>Imporre in sede di esame l’illustrazione di massime giurisprudenziali trattate durante la pratica.</a:t>
            </a:r>
          </a:p>
          <a:p>
            <a:pPr lvl="0"/>
            <a:endParaRPr lang="it-IT" sz="1600" dirty="0" smtClean="0"/>
          </a:p>
          <a:p>
            <a:r>
              <a:rPr lang="it-IT" sz="1600" dirty="0" smtClean="0"/>
              <a:t>E’ auspicabile poi l’abolizione delle limitazioni per il patrocinio avanti le Giurisdizioni Superiori, stante la regola attuale di iscrizione solo dopo 12 anni.</a:t>
            </a:r>
          </a:p>
          <a:p>
            <a:r>
              <a:rPr lang="it-IT" sz="1600" dirty="0" smtClean="0"/>
              <a:t>E’ proponibile un’iscrizione all’Albo speciale condizionato da una semplice verifica della capacità professionale calibrata sugli scritti dell’Avvocato.</a:t>
            </a:r>
          </a:p>
          <a:p>
            <a:r>
              <a:rPr lang="it-IT" sz="1600" dirty="0" smtClean="0"/>
              <a:t>L’iscrizione dovrebbe essere conservata solo se è effettivamente svolta attività di patrocinio di fronte alle Magistrature superiori.</a:t>
            </a:r>
          </a:p>
          <a:p>
            <a:endParaRPr lang="it-IT" sz="1600" dirty="0" smtClean="0"/>
          </a:p>
          <a:p>
            <a:r>
              <a:rPr lang="it-IT" sz="1600" dirty="0" smtClean="0"/>
              <a:t>In merito alla competenza disciplinare è auspicabile attribuire il potere disciplinare ad un Ordine diverso da quello dell’Avvocato da giudicare e/o rendere miste le Commissioni disciplinari ed aperte all’esterno nei confronti di soggetti non necessariamente Avvocati. </a:t>
            </a:r>
          </a:p>
        </p:txBody>
      </p:sp>
      <p:sp>
        <p:nvSpPr>
          <p:cNvPr id="4" name="Nastro 1 3"/>
          <p:cNvSpPr/>
          <p:nvPr/>
        </p:nvSpPr>
        <p:spPr>
          <a:xfrm>
            <a:off x="142844" y="285728"/>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Nastro 1 4"/>
          <p:cNvSpPr/>
          <p:nvPr/>
        </p:nvSpPr>
        <p:spPr>
          <a:xfrm>
            <a:off x="214282" y="928670"/>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Nastro 1 5"/>
          <p:cNvSpPr/>
          <p:nvPr/>
        </p:nvSpPr>
        <p:spPr>
          <a:xfrm>
            <a:off x="214282" y="1714488"/>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Nastro 1 6"/>
          <p:cNvSpPr/>
          <p:nvPr/>
        </p:nvSpPr>
        <p:spPr>
          <a:xfrm>
            <a:off x="214282" y="2428868"/>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Nastro 1 7"/>
          <p:cNvSpPr/>
          <p:nvPr/>
        </p:nvSpPr>
        <p:spPr>
          <a:xfrm>
            <a:off x="214282" y="3357562"/>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Nastro 1 8"/>
          <p:cNvSpPr/>
          <p:nvPr/>
        </p:nvSpPr>
        <p:spPr>
          <a:xfrm>
            <a:off x="214282" y="3857628"/>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Nastro 1 11"/>
          <p:cNvSpPr/>
          <p:nvPr/>
        </p:nvSpPr>
        <p:spPr>
          <a:xfrm>
            <a:off x="214282" y="6072206"/>
            <a:ext cx="357190" cy="214314"/>
          </a:xfrm>
          <a:prstGeom prst="ribbon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1500166" y="2000240"/>
            <a:ext cx="6643702" cy="3693319"/>
          </a:xfrm>
          <a:prstGeom prst="rect">
            <a:avLst/>
          </a:prstGeom>
          <a:noFill/>
        </p:spPr>
        <p:txBody>
          <a:bodyPr wrap="square" rtlCol="0">
            <a:spAutoFit/>
          </a:bodyPr>
          <a:lstStyle/>
          <a:p>
            <a:r>
              <a:rPr lang="it-IT" dirty="0" smtClean="0"/>
              <a:t>L’art. 11 del D.L. n. 1/2012 incrementa il numero delle farmacie, abbassando a 3300 abitanti per farmacia il parametro di riferimento della relativa pianta organica.</a:t>
            </a:r>
          </a:p>
          <a:p>
            <a:pPr>
              <a:buFont typeface="Wingdings" pitchFamily="2" charset="2"/>
              <a:buChar char="§"/>
            </a:pPr>
            <a:r>
              <a:rPr lang="it-IT" b="1" dirty="0" smtClean="0"/>
              <a:t>Prima:</a:t>
            </a:r>
            <a:endParaRPr lang="it-IT" dirty="0" smtClean="0"/>
          </a:p>
          <a:p>
            <a:r>
              <a:rPr lang="it-IT" dirty="0" smtClean="0"/>
              <a:t>1 farmacia ogni 5000 abitanti in Comuni fino a 12500 abitanti	</a:t>
            </a:r>
          </a:p>
          <a:p>
            <a:r>
              <a:rPr lang="it-IT" dirty="0" smtClean="0"/>
              <a:t>1 farmacia ogni 4000 abitanti per gli altri Comuni</a:t>
            </a:r>
          </a:p>
          <a:p>
            <a:pPr>
              <a:buFont typeface="Wingdings" pitchFamily="2" charset="2"/>
              <a:buChar char="§"/>
            </a:pPr>
            <a:r>
              <a:rPr lang="it-IT" b="1" dirty="0" smtClean="0"/>
              <a:t>Proposta iniziale del Governo:</a:t>
            </a:r>
            <a:endParaRPr lang="it-IT" dirty="0" smtClean="0"/>
          </a:p>
          <a:p>
            <a:r>
              <a:rPr lang="it-IT" dirty="0" smtClean="0"/>
              <a:t>1 farmacia ogni 1500 abitanti nei comuni fino a 9000 abitanti</a:t>
            </a:r>
          </a:p>
          <a:p>
            <a:r>
              <a:rPr lang="it-IT" dirty="0" smtClean="0"/>
              <a:t>1 farmacia ogni 500 abitanti nei comuni oltre i 9000 abitanti</a:t>
            </a:r>
          </a:p>
          <a:p>
            <a:pPr>
              <a:buFont typeface="Wingdings" pitchFamily="2" charset="2"/>
              <a:buChar char="§"/>
            </a:pPr>
            <a:r>
              <a:rPr lang="it-IT" b="1" dirty="0" smtClean="0"/>
              <a:t>Proposta in itinere del Governo:</a:t>
            </a:r>
            <a:endParaRPr lang="it-IT" dirty="0" smtClean="0"/>
          </a:p>
          <a:p>
            <a:r>
              <a:rPr lang="it-IT" dirty="0" smtClean="0"/>
              <a:t>1 farmacia ogni 3000 abitanti</a:t>
            </a:r>
          </a:p>
          <a:p>
            <a:pPr>
              <a:buFont typeface="Wingdings" pitchFamily="2" charset="2"/>
              <a:buChar char="§"/>
            </a:pPr>
            <a:r>
              <a:rPr lang="it-IT" dirty="0" smtClean="0"/>
              <a:t>Oggi</a:t>
            </a:r>
            <a:r>
              <a:rPr lang="it-IT" b="1" dirty="0" smtClean="0"/>
              <a:t>         Art. 11 D.L. n. 1/2012:</a:t>
            </a:r>
            <a:endParaRPr lang="it-IT" dirty="0" smtClean="0"/>
          </a:p>
          <a:p>
            <a:r>
              <a:rPr lang="it-IT" dirty="0" smtClean="0"/>
              <a:t>1 farmacia ogni 3300 abitanti</a:t>
            </a:r>
          </a:p>
        </p:txBody>
      </p:sp>
      <p:sp>
        <p:nvSpPr>
          <p:cNvPr id="11" name="Nuvola 10"/>
          <p:cNvSpPr/>
          <p:nvPr/>
        </p:nvSpPr>
        <p:spPr>
          <a:xfrm>
            <a:off x="3428992" y="714356"/>
            <a:ext cx="2286016" cy="928694"/>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 FARMACIE</a:t>
            </a:r>
            <a:endParaRPr lang="it-IT" dirty="0" smtClean="0"/>
          </a:p>
          <a:p>
            <a:pPr algn="ctr"/>
            <a:endParaRPr lang="it-IT" dirty="0"/>
          </a:p>
        </p:txBody>
      </p:sp>
      <p:sp>
        <p:nvSpPr>
          <p:cNvPr id="4" name="Freccia a destra con strisce 3"/>
          <p:cNvSpPr/>
          <p:nvPr/>
        </p:nvSpPr>
        <p:spPr>
          <a:xfrm>
            <a:off x="2214546" y="5143512"/>
            <a:ext cx="285752" cy="142876"/>
          </a:xfrm>
          <a:prstGeom prst="striped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857224" y="2071678"/>
            <a:ext cx="7715304" cy="4524315"/>
          </a:xfrm>
          <a:prstGeom prst="rect">
            <a:avLst/>
          </a:prstGeom>
          <a:noFill/>
        </p:spPr>
        <p:txBody>
          <a:bodyPr wrap="square" rtlCol="0">
            <a:spAutoFit/>
          </a:bodyPr>
          <a:lstStyle/>
          <a:p>
            <a:r>
              <a:rPr lang="it-IT" dirty="0" smtClean="0"/>
              <a:t>Il D.L. “Liberalizzazioni” prevede l’istituzione del Tribunale delle Imprese ampliando in misura significativa la sfera di competenza delle attuali “Sezioni Specializzate in materia di proprietà industriale e intellettuale”.</a:t>
            </a:r>
          </a:p>
          <a:p>
            <a:r>
              <a:rPr lang="it-IT" dirty="0" smtClean="0"/>
              <a:t>I Tribunali delle Imprese (</a:t>
            </a:r>
            <a:r>
              <a:rPr lang="it-IT" dirty="0" err="1" smtClean="0"/>
              <a:t>rectius</a:t>
            </a:r>
            <a:r>
              <a:rPr lang="it-IT" dirty="0" smtClean="0"/>
              <a:t> le Sezioni specializzate in materia di impresa) saranno istituiti presso tutti i Tribunali e Corti d’Appello con sede nel capoluogo di ogni Regione.</a:t>
            </a:r>
          </a:p>
          <a:p>
            <a:endParaRPr lang="it-IT" dirty="0" smtClean="0"/>
          </a:p>
          <a:p>
            <a:r>
              <a:rPr lang="it-IT" b="1" dirty="0" smtClean="0"/>
              <a:t>Competenze:</a:t>
            </a:r>
            <a:endParaRPr lang="it-IT" dirty="0" smtClean="0"/>
          </a:p>
          <a:p>
            <a:pPr lvl="0"/>
            <a:r>
              <a:rPr lang="it-IT" dirty="0" smtClean="0"/>
              <a:t>-le azioni di classe</a:t>
            </a:r>
          </a:p>
          <a:p>
            <a:pPr lvl="0"/>
            <a:r>
              <a:rPr lang="it-IT" dirty="0" smtClean="0"/>
              <a:t>-diverse controversie in materia societaria</a:t>
            </a:r>
          </a:p>
          <a:p>
            <a:pPr lvl="0"/>
            <a:r>
              <a:rPr lang="it-IT" dirty="0" smtClean="0"/>
              <a:t>-violazioni delle disposizioni sulla concorrenza.</a:t>
            </a:r>
          </a:p>
          <a:p>
            <a:pPr lvl="0"/>
            <a:endParaRPr lang="it-IT" dirty="0" smtClean="0"/>
          </a:p>
          <a:p>
            <a:r>
              <a:rPr lang="it-IT" dirty="0" smtClean="0"/>
              <a:t>Come copertura finanziaria la legge prevede il “raddoppio del contributo unificato per tali processi”. In tal modo si è espresso il Senato rispetto alla prima previsione del decreto che invece del doppio prevedeva l’aumento del quadruplo dell’attuale contributo unificato previsto per tali processi.</a:t>
            </a:r>
          </a:p>
        </p:txBody>
      </p:sp>
      <p:sp>
        <p:nvSpPr>
          <p:cNvPr id="6" name="Nuvola 5"/>
          <p:cNvSpPr/>
          <p:nvPr/>
        </p:nvSpPr>
        <p:spPr>
          <a:xfrm>
            <a:off x="1928794" y="285728"/>
            <a:ext cx="4214842" cy="1285884"/>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  </a:t>
            </a:r>
          </a:p>
          <a:p>
            <a:pPr algn="ctr"/>
            <a:r>
              <a:rPr lang="it-IT" b="1" dirty="0" smtClean="0"/>
              <a:t>ISTITUZIONE DEL TRIBUNALE DELLE IMPRESE</a:t>
            </a:r>
            <a:endParaRPr lang="it-IT" dirty="0" smtClean="0"/>
          </a:p>
          <a:p>
            <a:pPr algn="ctr"/>
            <a:endParaRPr lang="it-IT" dirty="0" smtClean="0"/>
          </a:p>
          <a:p>
            <a:pPr algn="ct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uvola 5"/>
          <p:cNvSpPr/>
          <p:nvPr/>
        </p:nvSpPr>
        <p:spPr>
          <a:xfrm>
            <a:off x="2285984" y="0"/>
            <a:ext cx="4786346" cy="1000132"/>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SOCIETA’ A RESPONSABILITA’ LIMITATA SEMPLIFICATA</a:t>
            </a:r>
            <a:endParaRPr lang="it-IT" dirty="0" smtClean="0"/>
          </a:p>
          <a:p>
            <a:pPr algn="ctr"/>
            <a:endParaRPr lang="it-IT" dirty="0"/>
          </a:p>
        </p:txBody>
      </p:sp>
      <p:sp>
        <p:nvSpPr>
          <p:cNvPr id="7" name="CasellaDiTesto 6"/>
          <p:cNvSpPr txBox="1"/>
          <p:nvPr/>
        </p:nvSpPr>
        <p:spPr>
          <a:xfrm>
            <a:off x="142844" y="1071546"/>
            <a:ext cx="8715436" cy="5539978"/>
          </a:xfrm>
          <a:prstGeom prst="rect">
            <a:avLst/>
          </a:prstGeom>
          <a:noFill/>
        </p:spPr>
        <p:txBody>
          <a:bodyPr wrap="square" rtlCol="0">
            <a:spAutoFit/>
          </a:bodyPr>
          <a:lstStyle/>
          <a:p>
            <a:r>
              <a:rPr lang="it-IT" dirty="0" smtClean="0"/>
              <a:t>Il D.L. n. 1/2012 prevede l’introduzione di un nuovo articolo del Codice civile – l’art. 2463 bis c.c. – che ha ad oggetto la Società semplificata a responsabilità limitata.</a:t>
            </a:r>
          </a:p>
          <a:p>
            <a:endParaRPr lang="it-IT" sz="1600" dirty="0" smtClean="0"/>
          </a:p>
          <a:p>
            <a:r>
              <a:rPr lang="it-IT" sz="1600" b="1" dirty="0" smtClean="0"/>
              <a:t>Caratteristiche</a:t>
            </a:r>
            <a:r>
              <a:rPr lang="it-IT" sz="1600" dirty="0" smtClean="0"/>
              <a:t>:</a:t>
            </a:r>
          </a:p>
          <a:p>
            <a:pPr lvl="0">
              <a:buFont typeface="Arial" pitchFamily="34" charset="0"/>
              <a:buChar char="•"/>
            </a:pPr>
            <a:r>
              <a:rPr lang="it-IT" sz="1600" dirty="0" smtClean="0"/>
              <a:t>può essere costituita da persone che non abbiano compiuto i 35 anni di età;</a:t>
            </a:r>
          </a:p>
          <a:p>
            <a:pPr lvl="0">
              <a:buFont typeface="Arial" pitchFamily="34" charset="0"/>
              <a:buChar char="•"/>
            </a:pPr>
            <a:r>
              <a:rPr lang="it-IT" sz="1600" dirty="0" smtClean="0"/>
              <a:t>regime fiscale agevolato a seconda delle caratteristiche (</a:t>
            </a:r>
            <a:r>
              <a:rPr lang="it-IT" sz="1600" dirty="0" err="1" smtClean="0"/>
              <a:t>es</a:t>
            </a:r>
            <a:r>
              <a:rPr lang="it-IT" sz="1600" dirty="0" smtClean="0"/>
              <a:t>: nel caso di redditi fino ad € 30.000 il pagamento fiscale è del 5%);</a:t>
            </a:r>
          </a:p>
          <a:p>
            <a:pPr lvl="0">
              <a:buFont typeface="Arial" pitchFamily="34" charset="0"/>
              <a:buChar char="•"/>
            </a:pPr>
            <a:r>
              <a:rPr lang="it-IT" sz="1600" dirty="0" smtClean="0"/>
              <a:t>il capitale sociale può essere anche pari ad 1 euro fino all’importo di € 10.000;</a:t>
            </a:r>
          </a:p>
          <a:p>
            <a:pPr lvl="0">
              <a:buFont typeface="Arial" pitchFamily="34" charset="0"/>
              <a:buChar char="•"/>
            </a:pPr>
            <a:r>
              <a:rPr lang="it-IT" sz="1600" dirty="0" smtClean="0"/>
              <a:t>l’atto costitutivo e l’iscrizione nel registro delle imprese sono esenti dai diritti di bollo;</a:t>
            </a:r>
          </a:p>
          <a:p>
            <a:pPr lvl="0">
              <a:buFont typeface="Arial" pitchFamily="34" charset="0"/>
              <a:buChar char="•"/>
            </a:pPr>
            <a:r>
              <a:rPr lang="it-IT" sz="1600" dirty="0" smtClean="0"/>
              <a:t>non sono dovuti onorari notarili.</a:t>
            </a:r>
          </a:p>
          <a:p>
            <a:pPr algn="ctr"/>
            <a:r>
              <a:rPr lang="it-IT" b="1" dirty="0" smtClean="0">
                <a:solidFill>
                  <a:schemeClr val="accent2">
                    <a:lumMod val="75000"/>
                  </a:schemeClr>
                </a:solidFill>
              </a:rPr>
              <a:t>SOCIETA’ E CONFLITTI </a:t>
            </a:r>
            <a:r>
              <a:rPr lang="it-IT" b="1" dirty="0" err="1" smtClean="0">
                <a:solidFill>
                  <a:schemeClr val="accent2">
                    <a:lumMod val="75000"/>
                  </a:schemeClr>
                </a:solidFill>
              </a:rPr>
              <a:t>DI</a:t>
            </a:r>
            <a:r>
              <a:rPr lang="it-IT" b="1" dirty="0" smtClean="0">
                <a:solidFill>
                  <a:schemeClr val="accent2">
                    <a:lumMod val="75000"/>
                  </a:schemeClr>
                </a:solidFill>
              </a:rPr>
              <a:t> INTERESSE</a:t>
            </a:r>
          </a:p>
          <a:p>
            <a:pPr marL="342900" lvl="0" indent="-342900">
              <a:buFont typeface="+mj-lt"/>
              <a:buAutoNum type="alphaLcParenR"/>
            </a:pPr>
            <a:r>
              <a:rPr lang="it-IT" dirty="0" smtClean="0"/>
              <a:t>R. D. 1578/1933 prevedeva l’esercizio della professione in forma individuale o associata</a:t>
            </a:r>
          </a:p>
          <a:p>
            <a:pPr marL="342900" lvl="0" indent="-342900">
              <a:buFont typeface="+mj-lt"/>
              <a:buAutoNum type="alphaLcParenR"/>
            </a:pPr>
            <a:r>
              <a:rPr lang="it-IT" dirty="0" smtClean="0"/>
              <a:t>Decreto Bersani: possibilità dell’esercizio della professione in forma societaria in particolare nella forma della società di persone.</a:t>
            </a:r>
          </a:p>
          <a:p>
            <a:pPr marL="342900" lvl="0" indent="-342900">
              <a:buFont typeface="+mj-lt"/>
              <a:buAutoNum type="alphaLcParenR"/>
            </a:pPr>
            <a:r>
              <a:rPr lang="it-IT" dirty="0" smtClean="0"/>
              <a:t>Decreto Liberalizzazioni possibilità dell’esercizio professionale nella forma di società di capitali.</a:t>
            </a:r>
          </a:p>
          <a:p>
            <a:pPr marL="342900" lvl="0" indent="-342900"/>
            <a:endParaRPr lang="it-IT" dirty="0" smtClean="0"/>
          </a:p>
          <a:p>
            <a:r>
              <a:rPr lang="it-IT" sz="1600" b="1" dirty="0" smtClean="0"/>
              <a:t>Punto dolente</a:t>
            </a:r>
            <a:r>
              <a:rPr lang="it-IT" sz="1600" dirty="0" smtClean="0"/>
              <a:t>: l’indipendenza del professionista ( ad es.: potrebbe accadere che nell’ipotesi di investimento in una società di capitali di professionisti operato da un istituto di credito in un rilevante studio si determini un ipotesi di conflitto interessi nel caso in cui lo Studio fosse chiamato a prestare la propria opera professionale per altri clienti banche concorrenti.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uvola 6"/>
          <p:cNvSpPr/>
          <p:nvPr/>
        </p:nvSpPr>
        <p:spPr>
          <a:xfrm>
            <a:off x="2214546" y="142852"/>
            <a:ext cx="4786346" cy="1000132"/>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endParaRPr lang="it-IT" dirty="0" smtClean="0"/>
          </a:p>
          <a:p>
            <a:pPr algn="ctr"/>
            <a:r>
              <a:rPr lang="it-IT" b="1" dirty="0" smtClean="0"/>
              <a:t>NORME PER RENDERE EFFICACE L’AZIONE </a:t>
            </a:r>
            <a:r>
              <a:rPr lang="it-IT" b="1" dirty="0" err="1" smtClean="0"/>
              <a:t>DI</a:t>
            </a:r>
            <a:r>
              <a:rPr lang="it-IT" b="1" dirty="0" smtClean="0"/>
              <a:t> CLASSE</a:t>
            </a:r>
          </a:p>
          <a:p>
            <a:pPr algn="ctr"/>
            <a:endParaRPr lang="it-IT" b="1" dirty="0" smtClean="0"/>
          </a:p>
          <a:p>
            <a:pPr algn="ctr"/>
            <a:endParaRPr lang="it-IT" dirty="0" smtClean="0"/>
          </a:p>
        </p:txBody>
      </p:sp>
      <p:sp>
        <p:nvSpPr>
          <p:cNvPr id="9" name="CasellaDiTesto 8"/>
          <p:cNvSpPr txBox="1"/>
          <p:nvPr/>
        </p:nvSpPr>
        <p:spPr>
          <a:xfrm>
            <a:off x="214282" y="1214422"/>
            <a:ext cx="8643966" cy="5355312"/>
          </a:xfrm>
          <a:prstGeom prst="rect">
            <a:avLst/>
          </a:prstGeom>
          <a:noFill/>
        </p:spPr>
        <p:txBody>
          <a:bodyPr wrap="square" rtlCol="0">
            <a:spAutoFit/>
          </a:bodyPr>
          <a:lstStyle/>
          <a:p>
            <a:pPr lvl="0"/>
            <a:r>
              <a:rPr lang="it-IT" dirty="0" smtClean="0"/>
              <a:t>L’art. 6 D.L. n. 1/2012 prevede la riformulazione dell’art. 140 bis del Codice del Consumo relativo alle azioni di classe dei consumatori incidendo sulla L. n. 99 del 2009 che ha introdotto l’azione di classe;</a:t>
            </a:r>
          </a:p>
          <a:p>
            <a:pPr lvl="0"/>
            <a:r>
              <a:rPr lang="it-IT" dirty="0" smtClean="0"/>
              <a:t>       si estende l’ambito della tutela attuabile da diritti </a:t>
            </a:r>
            <a:r>
              <a:rPr lang="it-IT" u="sng" dirty="0" smtClean="0"/>
              <a:t>identici</a:t>
            </a:r>
            <a:r>
              <a:rPr lang="it-IT" dirty="0" smtClean="0"/>
              <a:t> a diritti </a:t>
            </a:r>
            <a:r>
              <a:rPr lang="it-IT" u="sng" dirty="0" smtClean="0"/>
              <a:t>omogenei e collettivi</a:t>
            </a:r>
            <a:r>
              <a:rPr lang="it-IT" dirty="0" smtClean="0"/>
              <a:t>;</a:t>
            </a:r>
          </a:p>
          <a:p>
            <a:pPr lvl="0"/>
            <a:r>
              <a:rPr lang="it-IT" u="sng" dirty="0" smtClean="0"/>
              <a:t>oggi</a:t>
            </a:r>
            <a:r>
              <a:rPr lang="it-IT" dirty="0" smtClean="0"/>
              <a:t> l’azione di classe è esperibile non più solamente per diritti identici ma per la tutela di diritti omogenei e per la tutela di interessi collettivi;</a:t>
            </a:r>
          </a:p>
          <a:p>
            <a:pPr lvl="0"/>
            <a:r>
              <a:rPr lang="it-IT" dirty="0" smtClean="0"/>
              <a:t>antecedentemente era molto frequente che il Giudice dichiarasse l’inammissibilità della domanda nel caso in cui non vi fosse l’identità dei diritti fatti valere;</a:t>
            </a:r>
          </a:p>
          <a:p>
            <a:pPr lvl="0"/>
            <a:r>
              <a:rPr lang="it-IT" dirty="0" smtClean="0"/>
              <a:t>il provvedimento è in linea con la risoluzione del 2/02/2012 del Parlamento Europeo che ha sottolineato l’importanza delle azioni giudiziarie collettive in modo da ottenere una riduzione dei costi e un aumento della certezza giuridica del sistema giudiziario;</a:t>
            </a:r>
          </a:p>
          <a:p>
            <a:pPr lvl="0"/>
            <a:r>
              <a:rPr lang="it-IT" dirty="0" smtClean="0"/>
              <a:t>la questione è ancor più rilevante nei casi di “</a:t>
            </a:r>
            <a:r>
              <a:rPr lang="it-IT" dirty="0" err="1" smtClean="0"/>
              <a:t>small</a:t>
            </a:r>
            <a:r>
              <a:rPr lang="it-IT" dirty="0" smtClean="0"/>
              <a:t> </a:t>
            </a:r>
            <a:r>
              <a:rPr lang="it-IT" dirty="0" err="1" smtClean="0"/>
              <a:t>claims</a:t>
            </a:r>
            <a:r>
              <a:rPr lang="it-IT" dirty="0" smtClean="0"/>
              <a:t>” ovvero controversie di minore importanza ove il diritto di difesa se esercitato in forma individuale non avrebbe tutela per i rilevanti costi;</a:t>
            </a:r>
          </a:p>
          <a:p>
            <a:pPr lvl="0"/>
            <a:r>
              <a:rPr lang="it-IT" dirty="0" smtClean="0"/>
              <a:t>permane ancora una forte differenza rispetto alle </a:t>
            </a:r>
            <a:r>
              <a:rPr lang="it-IT" dirty="0" err="1" smtClean="0"/>
              <a:t>class</a:t>
            </a:r>
            <a:r>
              <a:rPr lang="it-IT" dirty="0" smtClean="0"/>
              <a:t> </a:t>
            </a:r>
            <a:r>
              <a:rPr lang="it-IT" dirty="0" err="1" smtClean="0"/>
              <a:t>actions</a:t>
            </a:r>
            <a:r>
              <a:rPr lang="it-IT" dirty="0" smtClean="0"/>
              <a:t> anglosassoni non essendo previsto nel nostro ordinamento il concetto di “danno punitivo” e non essendo ancora previsto che la soluzione dell’azione giudiziaria avvenga con effetti “ultra </a:t>
            </a:r>
            <a:r>
              <a:rPr lang="it-IT" dirty="0" err="1" smtClean="0"/>
              <a:t>partes</a:t>
            </a:r>
            <a:r>
              <a:rPr lang="it-IT" dirty="0" smtClean="0"/>
              <a:t>” (ovvero tutti gli altri soggetti possono solo chiedere di non avvantaggiarsi dell’azione esercitando l’ “</a:t>
            </a:r>
            <a:r>
              <a:rPr lang="it-IT" dirty="0" err="1" smtClean="0"/>
              <a:t>opt-out</a:t>
            </a:r>
            <a:r>
              <a:rPr lang="it-IT" dirty="0" smtClean="0"/>
              <a:t> right” mentre se rimangono inerti si avvantaggiano dell’attività processuale).</a:t>
            </a:r>
          </a:p>
        </p:txBody>
      </p:sp>
      <p:sp>
        <p:nvSpPr>
          <p:cNvPr id="4" name="Gallone 3"/>
          <p:cNvSpPr/>
          <p:nvPr/>
        </p:nvSpPr>
        <p:spPr>
          <a:xfrm>
            <a:off x="357158" y="2071678"/>
            <a:ext cx="214314" cy="28575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uvola 1"/>
          <p:cNvSpPr/>
          <p:nvPr/>
        </p:nvSpPr>
        <p:spPr>
          <a:xfrm>
            <a:off x="2214546" y="142852"/>
            <a:ext cx="5357850" cy="1285884"/>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TUTELA AMMINISTRATIVA CONTRO LE CLAUSOLE VESSATORIE</a:t>
            </a:r>
          </a:p>
          <a:p>
            <a:pPr algn="ctr"/>
            <a:endParaRPr lang="it-IT" dirty="0" smtClean="0"/>
          </a:p>
        </p:txBody>
      </p:sp>
      <p:sp>
        <p:nvSpPr>
          <p:cNvPr id="3" name="CasellaDiTesto 2"/>
          <p:cNvSpPr txBox="1"/>
          <p:nvPr/>
        </p:nvSpPr>
        <p:spPr>
          <a:xfrm>
            <a:off x="1214414" y="1785926"/>
            <a:ext cx="6929486" cy="1754326"/>
          </a:xfrm>
          <a:prstGeom prst="rect">
            <a:avLst/>
          </a:prstGeom>
          <a:noFill/>
        </p:spPr>
        <p:txBody>
          <a:bodyPr wrap="square" rtlCol="0">
            <a:spAutoFit/>
          </a:bodyPr>
          <a:lstStyle/>
          <a:p>
            <a:r>
              <a:rPr lang="it-IT" dirty="0" smtClean="0"/>
              <a:t>L’art. 5 del D.L. n. 1/2012 prevede una tutela contro le clausole vessatorie: </a:t>
            </a:r>
          </a:p>
          <a:p>
            <a:pPr lvl="0"/>
            <a:r>
              <a:rPr lang="it-IT" dirty="0" smtClean="0"/>
              <a:t>-si attribuisce all’AGCOM la potestà declaratoria della </a:t>
            </a:r>
            <a:r>
              <a:rPr lang="it-IT" dirty="0" err="1" smtClean="0"/>
              <a:t>vessatorietà</a:t>
            </a:r>
            <a:r>
              <a:rPr lang="it-IT" dirty="0" smtClean="0"/>
              <a:t> delle clausole inserite nei contratti tra professionisti e consumatori; </a:t>
            </a:r>
          </a:p>
          <a:p>
            <a:pPr lvl="0"/>
            <a:r>
              <a:rPr lang="it-IT" dirty="0" smtClean="0"/>
              <a:t>-è disposta la diffusione del provvedimento che accerta la </a:t>
            </a:r>
            <a:r>
              <a:rPr lang="it-IT" dirty="0" err="1" smtClean="0"/>
              <a:t>vessatorietà</a:t>
            </a:r>
            <a:r>
              <a:rPr lang="it-IT" dirty="0" smtClean="0"/>
              <a:t> della clausola mediante la pubblicazione anche per estratto.</a:t>
            </a:r>
          </a:p>
        </p:txBody>
      </p:sp>
      <p:sp>
        <p:nvSpPr>
          <p:cNvPr id="4" name="Nuvola 3"/>
          <p:cNvSpPr/>
          <p:nvPr/>
        </p:nvSpPr>
        <p:spPr>
          <a:xfrm>
            <a:off x="2214546" y="3714752"/>
            <a:ext cx="5286412" cy="1071570"/>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b="1" dirty="0" smtClean="0"/>
          </a:p>
          <a:p>
            <a:pPr algn="ctr"/>
            <a:r>
              <a:rPr lang="it-IT" b="1" dirty="0" smtClean="0"/>
              <a:t>INFRASTRUTTURE CARCERARIE</a:t>
            </a:r>
          </a:p>
          <a:p>
            <a:pPr algn="ctr"/>
            <a:endParaRPr lang="it-IT" dirty="0" smtClean="0"/>
          </a:p>
        </p:txBody>
      </p:sp>
      <p:sp>
        <p:nvSpPr>
          <p:cNvPr id="5" name="CasellaDiTesto 4"/>
          <p:cNvSpPr txBox="1"/>
          <p:nvPr/>
        </p:nvSpPr>
        <p:spPr>
          <a:xfrm>
            <a:off x="1285852" y="5072074"/>
            <a:ext cx="6715172" cy="1200329"/>
          </a:xfrm>
          <a:prstGeom prst="rect">
            <a:avLst/>
          </a:prstGeom>
          <a:noFill/>
        </p:spPr>
        <p:txBody>
          <a:bodyPr wrap="square" rtlCol="0">
            <a:spAutoFit/>
          </a:bodyPr>
          <a:lstStyle/>
          <a:p>
            <a:r>
              <a:rPr lang="it-IT" dirty="0" smtClean="0"/>
              <a:t>L’art. 43 del D.L. n. 1/2012 disciplina la realizzazione di infrastrutture carcerarie mediante la Finanza di Progetto (“Project </a:t>
            </a:r>
            <a:r>
              <a:rPr lang="it-IT" dirty="0" err="1" smtClean="0"/>
              <a:t>Financing</a:t>
            </a:r>
            <a:r>
              <a:rPr lang="it-IT" dirty="0" smtClean="0"/>
              <a:t>”) ovvero un modello di finanziamento per realizzare le opere pubbliche facendo ricorso al capitale privato.</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1136</TotalTime>
  <Words>6952</Words>
  <Application>Microsoft Office PowerPoint</Application>
  <PresentationFormat>Presentazione su schermo (4:3)</PresentationFormat>
  <Paragraphs>416</Paragraphs>
  <Slides>40</Slides>
  <Notes>0</Notes>
  <HiddenSlides>0</HiddenSlides>
  <MMClips>0</MMClips>
  <ScaleCrop>false</ScaleCrop>
  <HeadingPairs>
    <vt:vector size="4" baseType="variant">
      <vt:variant>
        <vt:lpstr>Tema</vt:lpstr>
      </vt:variant>
      <vt:variant>
        <vt:i4>1</vt:i4>
      </vt:variant>
      <vt:variant>
        <vt:lpstr>Titoli diapositive</vt:lpstr>
      </vt:variant>
      <vt:variant>
        <vt:i4>40</vt:i4>
      </vt:variant>
    </vt:vector>
  </HeadingPairs>
  <TitlesOfParts>
    <vt:vector size="41" baseType="lpstr">
      <vt:lpstr>Tema di Office</vt:lpstr>
      <vt:lpstr>LE LIBERALIZZAZIONI E LA RIFORMA DELLE PROFESSIONI: L’ORDINAMENTO FORENSE NELL’OCCHIO DEL CICLONE.</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Utente</cp:lastModifiedBy>
  <cp:revision>251</cp:revision>
  <dcterms:created xsi:type="dcterms:W3CDTF">2012-03-17T13:54:02Z</dcterms:created>
  <dcterms:modified xsi:type="dcterms:W3CDTF">2012-03-20T11:49:34Z</dcterms:modified>
</cp:coreProperties>
</file>